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6" r:id="rId5"/>
    <p:sldId id="268" r:id="rId6"/>
    <p:sldId id="269" r:id="rId7"/>
    <p:sldId id="284" r:id="rId8"/>
    <p:sldId id="270" r:id="rId9"/>
    <p:sldId id="271" r:id="rId10"/>
    <p:sldId id="272" r:id="rId11"/>
    <p:sldId id="257" r:id="rId12"/>
    <p:sldId id="273" r:id="rId13"/>
    <p:sldId id="274" r:id="rId14"/>
    <p:sldId id="275" r:id="rId15"/>
    <p:sldId id="276" r:id="rId16"/>
    <p:sldId id="277" r:id="rId17"/>
    <p:sldId id="278" r:id="rId18"/>
    <p:sldId id="279" r:id="rId19"/>
    <p:sldId id="280" r:id="rId20"/>
    <p:sldId id="281" r:id="rId21"/>
    <p:sldId id="282"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6/25/2024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6/25/2024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6/25/2024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6/25/2024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6/25/2024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515401" y="58474"/>
            <a:ext cx="10676599" cy="1442291"/>
          </a:xfrm>
        </p:spPr>
        <p:txBody>
          <a:bodyPr>
            <a:noAutofit/>
          </a:bodyPr>
          <a:lstStyle/>
          <a:p>
            <a:pPr rtl="0">
              <a:spcBef>
                <a:spcPts val="0"/>
              </a:spcBef>
              <a:spcAft>
                <a:spcPts val="0"/>
              </a:spcAft>
            </a:pPr>
            <a:r>
              <a:rPr lang="en-US" sz="3400" b="0" i="1" u="none" strike="noStrike" dirty="0">
                <a:solidFill>
                  <a:srgbClr val="FFC000"/>
                </a:solidFill>
                <a:effectLst/>
                <a:latin typeface="Maven Pro"/>
              </a:rPr>
              <a:t>Text-to-Image Generation with Deep Learning Models: Exploring the Potential of VQGAN and CLIP</a:t>
            </a:r>
            <a:endParaRPr lang="en-US" sz="3400" dirty="0">
              <a:solidFill>
                <a:srgbClr val="FFC000"/>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56618" y="4468765"/>
            <a:ext cx="4471864" cy="473852"/>
          </a:xfrm>
        </p:spPr>
        <p:txBody>
          <a:bodyPr>
            <a:noAutofit/>
          </a:bodyPr>
          <a:lstStyle/>
          <a:p>
            <a:pPr rtl="0">
              <a:spcBef>
                <a:spcPts val="0"/>
              </a:spcBef>
              <a:spcAft>
                <a:spcPts val="0"/>
              </a:spcAft>
            </a:pPr>
            <a:r>
              <a:rPr lang="en-US" sz="2800" b="0" i="1" u="none" strike="noStrike" dirty="0">
                <a:solidFill>
                  <a:srgbClr val="FFFFFF"/>
                </a:solidFill>
                <a:effectLst/>
                <a:latin typeface="Nunito" pitchFamily="2" charset="0"/>
              </a:rPr>
              <a:t>Thesis Presentation :</a:t>
            </a:r>
            <a:endParaRPr lang="en-US" sz="2400" b="0" dirty="0">
              <a:effectLst/>
            </a:endParaRPr>
          </a:p>
          <a:p>
            <a:pPr rtl="0">
              <a:spcBef>
                <a:spcPts val="0"/>
              </a:spcBef>
              <a:spcAft>
                <a:spcPts val="0"/>
              </a:spcAft>
            </a:pPr>
            <a:r>
              <a:rPr lang="en-US" sz="2800" b="0" i="1" u="none" strike="noStrike" dirty="0">
                <a:solidFill>
                  <a:srgbClr val="FFFFFF"/>
                </a:solidFill>
                <a:effectLst/>
                <a:latin typeface="Nunito" pitchFamily="2" charset="0"/>
              </a:rPr>
              <a:t>Subrat Kumar Nanda</a:t>
            </a:r>
            <a:endParaRPr lang="en-US" sz="2400" b="0" dirty="0">
              <a:effectLst/>
            </a:endParaRPr>
          </a:p>
          <a:p>
            <a:r>
              <a:rPr lang="en-US" sz="2800" i="1" dirty="0">
                <a:solidFill>
                  <a:srgbClr val="FFFFFF"/>
                </a:solidFill>
                <a:latin typeface="Nunito" pitchFamily="2" charset="0"/>
              </a:rPr>
              <a:t>Roll No. 22DS011003</a:t>
            </a:r>
            <a:br>
              <a:rPr lang="en-US" sz="2400" dirty="0"/>
            </a:br>
            <a:endParaRPr lang="en-US" sz="2800" dirty="0">
              <a:solidFill>
                <a:srgbClr val="FFFFFF"/>
              </a:solidFill>
            </a:endParaRPr>
          </a:p>
        </p:txBody>
      </p:sp>
      <p:pic>
        <p:nvPicPr>
          <p:cNvPr id="1034" name="Picture 10">
            <a:extLst>
              <a:ext uri="{FF2B5EF4-FFF2-40B4-BE49-F238E27FC236}">
                <a16:creationId xmlns:a16="http://schemas.microsoft.com/office/drawing/2014/main" id="{83A4DB80-9412-93C3-BA2B-EA4ED0943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 y="3524250"/>
            <a:ext cx="33718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5 AI art generators that actually create cool images | Popular Science">
            <a:extLst>
              <a:ext uri="{FF2B5EF4-FFF2-40B4-BE49-F238E27FC236}">
                <a16:creationId xmlns:a16="http://schemas.microsoft.com/office/drawing/2014/main" id="{DF9DEC34-7ABE-D6B1-71B2-617063532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003" y="1789260"/>
            <a:ext cx="5812803" cy="22580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5B8450-7607-7011-06A7-E32B12415110}"/>
              </a:ext>
            </a:extLst>
          </p:cNvPr>
          <p:cNvPicPr>
            <a:picLocks noChangeAspect="1"/>
          </p:cNvPicPr>
          <p:nvPr/>
        </p:nvPicPr>
        <p:blipFill>
          <a:blip r:embed="rId5"/>
          <a:stretch>
            <a:fillRect/>
          </a:stretch>
        </p:blipFill>
        <p:spPr>
          <a:xfrm>
            <a:off x="241193" y="2026337"/>
            <a:ext cx="3368332" cy="1158340"/>
          </a:xfrm>
          <a:prstGeom prst="rect">
            <a:avLst/>
          </a:prstGeom>
          <a:ln w="3175">
            <a:solidFill>
              <a:schemeClr val="tx1"/>
            </a:solidFill>
          </a:ln>
        </p:spPr>
      </p:pic>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C9A5-B2EF-E6BF-858A-3EB555DF9106}"/>
              </a:ext>
            </a:extLst>
          </p:cNvPr>
          <p:cNvSpPr>
            <a:spLocks noGrp="1"/>
          </p:cNvSpPr>
          <p:nvPr>
            <p:ph type="title"/>
          </p:nvPr>
        </p:nvSpPr>
        <p:spPr>
          <a:xfrm>
            <a:off x="1371600" y="685800"/>
            <a:ext cx="9601200" cy="667139"/>
          </a:xfrm>
        </p:spPr>
        <p:txBody>
          <a:bodyPr>
            <a:normAutofit/>
          </a:bodyPr>
          <a:lstStyle/>
          <a:p>
            <a:r>
              <a:rPr lang="en-US" sz="4000" dirty="0"/>
              <a:t>How VQGAN Works?</a:t>
            </a:r>
          </a:p>
        </p:txBody>
      </p:sp>
      <p:pic>
        <p:nvPicPr>
          <p:cNvPr id="3074" name="Picture 2">
            <a:extLst>
              <a:ext uri="{FF2B5EF4-FFF2-40B4-BE49-F238E27FC236}">
                <a16:creationId xmlns:a16="http://schemas.microsoft.com/office/drawing/2014/main" id="{27653431-1A02-83BA-E567-D19615CD7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398" y="1492101"/>
            <a:ext cx="4014365" cy="503932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739F9CF-3152-8539-6807-70E1CF380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840" y="115349"/>
            <a:ext cx="3578387" cy="28627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6BE367-5A12-BD60-DD3D-D4B7611F43FD}"/>
              </a:ext>
            </a:extLst>
          </p:cNvPr>
          <p:cNvSpPr txBox="1"/>
          <p:nvPr/>
        </p:nvSpPr>
        <p:spPr>
          <a:xfrm>
            <a:off x="5058942" y="6162098"/>
            <a:ext cx="319318"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A4274338-CE94-4EFA-388B-9F0A85D01365}"/>
              </a:ext>
            </a:extLst>
          </p:cNvPr>
          <p:cNvSpPr txBox="1"/>
          <p:nvPr/>
        </p:nvSpPr>
        <p:spPr>
          <a:xfrm>
            <a:off x="8729662" y="3019572"/>
            <a:ext cx="319318"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3D94E992-8345-B372-9A55-5621D8DD8977}"/>
              </a:ext>
            </a:extLst>
          </p:cNvPr>
          <p:cNvSpPr txBox="1"/>
          <p:nvPr/>
        </p:nvSpPr>
        <p:spPr>
          <a:xfrm>
            <a:off x="9048980" y="3019572"/>
            <a:ext cx="2976328" cy="369332"/>
          </a:xfrm>
          <a:prstGeom prst="rect">
            <a:avLst/>
          </a:prstGeom>
          <a:noFill/>
        </p:spPr>
        <p:txBody>
          <a:bodyPr wrap="none" rtlCol="0">
            <a:spAutoFit/>
          </a:bodyPr>
          <a:lstStyle/>
          <a:p>
            <a:r>
              <a:rPr lang="en-US" dirty="0"/>
              <a:t>Task : Describe this picture ?</a:t>
            </a:r>
          </a:p>
        </p:txBody>
      </p:sp>
      <p:pic>
        <p:nvPicPr>
          <p:cNvPr id="3080" name="Picture 8">
            <a:extLst>
              <a:ext uri="{FF2B5EF4-FFF2-40B4-BE49-F238E27FC236}">
                <a16:creationId xmlns:a16="http://schemas.microsoft.com/office/drawing/2014/main" id="{D60BD056-A9FE-EE80-E45C-062E9555B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260" y="1763087"/>
            <a:ext cx="3065944" cy="20746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D1E52F7E-A5EA-D555-1E37-F58B08F1F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1840" y="3886387"/>
            <a:ext cx="3153580" cy="25228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C39901-C4DD-6C0D-6CE7-B29DDBEB8144}"/>
              </a:ext>
            </a:extLst>
          </p:cNvPr>
          <p:cNvSpPr txBox="1"/>
          <p:nvPr/>
        </p:nvSpPr>
        <p:spPr>
          <a:xfrm>
            <a:off x="8009045" y="3517055"/>
            <a:ext cx="319318" cy="369332"/>
          </a:xfrm>
          <a:prstGeom prst="rect">
            <a:avLst/>
          </a:prstGeom>
          <a:noFill/>
        </p:spPr>
        <p:txBody>
          <a:bodyPr wrap="none" rtlCol="0">
            <a:spAutoFit/>
          </a:bodyPr>
          <a:lstStyle/>
          <a:p>
            <a:r>
              <a:rPr lang="en-US" dirty="0"/>
              <a:t>3</a:t>
            </a:r>
          </a:p>
        </p:txBody>
      </p:sp>
      <p:sp>
        <p:nvSpPr>
          <p:cNvPr id="14" name="TextBox 13">
            <a:extLst>
              <a:ext uri="{FF2B5EF4-FFF2-40B4-BE49-F238E27FC236}">
                <a16:creationId xmlns:a16="http://schemas.microsoft.com/office/drawing/2014/main" id="{4AF9DAA6-71D4-EE1A-FAC9-C93B3DC3DCE6}"/>
              </a:ext>
            </a:extLst>
          </p:cNvPr>
          <p:cNvSpPr txBox="1"/>
          <p:nvPr/>
        </p:nvSpPr>
        <p:spPr>
          <a:xfrm>
            <a:off x="8545382" y="6129441"/>
            <a:ext cx="368560" cy="369332"/>
          </a:xfrm>
          <a:prstGeom prst="rect">
            <a:avLst/>
          </a:prstGeom>
          <a:noFill/>
        </p:spPr>
        <p:txBody>
          <a:bodyPr wrap="square">
            <a:spAutoFit/>
          </a:bodyPr>
          <a:lstStyle/>
          <a:p>
            <a:r>
              <a:rPr lang="en-US" dirty="0"/>
              <a:t>4</a:t>
            </a:r>
          </a:p>
        </p:txBody>
      </p:sp>
    </p:spTree>
    <p:extLst>
      <p:ext uri="{BB962C8B-B14F-4D97-AF65-F5344CB8AC3E}">
        <p14:creationId xmlns:p14="http://schemas.microsoft.com/office/powerpoint/2010/main" val="163455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37F8-530C-33AF-901E-3CF0439D8494}"/>
              </a:ext>
            </a:extLst>
          </p:cNvPr>
          <p:cNvSpPr>
            <a:spLocks noGrp="1"/>
          </p:cNvSpPr>
          <p:nvPr>
            <p:ph type="title"/>
          </p:nvPr>
        </p:nvSpPr>
        <p:spPr/>
        <p:txBody>
          <a:bodyPr/>
          <a:lstStyle/>
          <a:p>
            <a:r>
              <a:rPr lang="en-US" dirty="0"/>
              <a:t>Model : CLIP + VQGAN </a:t>
            </a:r>
          </a:p>
        </p:txBody>
      </p:sp>
      <p:pic>
        <p:nvPicPr>
          <p:cNvPr id="3" name="Picture 2" descr="Output image">
            <a:extLst>
              <a:ext uri="{FF2B5EF4-FFF2-40B4-BE49-F238E27FC236}">
                <a16:creationId xmlns:a16="http://schemas.microsoft.com/office/drawing/2014/main" id="{9C9C87AF-96AE-5718-00DB-32048624E8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2484" y="1900905"/>
            <a:ext cx="6199998" cy="3190376"/>
          </a:xfrm>
          <a:prstGeom prst="rect">
            <a:avLst/>
          </a:prstGeom>
          <a:noFill/>
          <a:ln w="6350">
            <a:solidFill>
              <a:schemeClr val="tx1"/>
            </a:solidFill>
          </a:ln>
        </p:spPr>
      </p:pic>
      <p:sp>
        <p:nvSpPr>
          <p:cNvPr id="5" name="TextBox 4">
            <a:extLst>
              <a:ext uri="{FF2B5EF4-FFF2-40B4-BE49-F238E27FC236}">
                <a16:creationId xmlns:a16="http://schemas.microsoft.com/office/drawing/2014/main" id="{7D842E02-9058-5490-FB5B-AB19DBD50FC8}"/>
              </a:ext>
            </a:extLst>
          </p:cNvPr>
          <p:cNvSpPr txBox="1"/>
          <p:nvPr/>
        </p:nvSpPr>
        <p:spPr>
          <a:xfrm>
            <a:off x="7766764" y="2197893"/>
            <a:ext cx="4148428" cy="3046988"/>
          </a:xfrm>
          <a:prstGeom prst="rect">
            <a:avLst/>
          </a:prstGeom>
          <a:noFill/>
        </p:spPr>
        <p:txBody>
          <a:bodyPr wrap="square">
            <a:spAutoFit/>
          </a:bodyPr>
          <a:lstStyle/>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Input Text Prompt</a:t>
            </a:r>
            <a:endParaRPr lang="en-US" sz="1600" b="1" kern="0" dirty="0">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CLIP Text Encoding</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VQGAN Processing</a:t>
            </a:r>
            <a:br>
              <a:rPr lang="en-US" sz="1600" b="1" kern="0" dirty="0">
                <a:effectLst/>
                <a:latin typeface="Times New Roman" panose="02020603050405020304" pitchFamily="18" charset="0"/>
                <a:ea typeface="Times New Roman" panose="02020603050405020304" pitchFamily="18" charset="0"/>
              </a:rPr>
            </a:br>
            <a:r>
              <a:rPr lang="en-US" sz="1600" b="1" kern="0" dirty="0">
                <a:effectLst/>
                <a:latin typeface="Times New Roman" panose="02020603050405020304" pitchFamily="18" charset="0"/>
                <a:ea typeface="Times New Roman" panose="02020603050405020304" pitchFamily="18" charset="0"/>
              </a:rPr>
              <a:t>- VQGAN Encoder</a:t>
            </a:r>
            <a:br>
              <a:rPr lang="en-US" sz="1600" b="1" kern="0" dirty="0">
                <a:effectLst/>
                <a:latin typeface="Times New Roman" panose="02020603050405020304" pitchFamily="18" charset="0"/>
                <a:ea typeface="Times New Roman" panose="02020603050405020304" pitchFamily="18" charset="0"/>
              </a:rPr>
            </a:br>
            <a:r>
              <a:rPr lang="en-US" sz="1600" b="1" kern="0" dirty="0">
                <a:effectLst/>
                <a:latin typeface="Times New Roman" panose="02020603050405020304" pitchFamily="18" charset="0"/>
                <a:ea typeface="Times New Roman" panose="02020603050405020304" pitchFamily="18" charset="0"/>
              </a:rPr>
              <a:t>- Vector Quantization (VQ)</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VQGAN Decoder</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CLIP Image Encoder</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Matching and Refinement</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Loss Calculation and Backpropagation</a:t>
            </a:r>
            <a:r>
              <a:rPr lang="en-US" sz="1600" b="1" kern="0" dirty="0">
                <a:latin typeface="Times New Roman" panose="02020603050405020304" pitchFamily="18" charset="0"/>
                <a:ea typeface="Times New Roman" panose="02020603050405020304" pitchFamily="18" charset="0"/>
              </a:rPr>
              <a:t> (Optional)</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Iteration and Refinement</a:t>
            </a:r>
          </a:p>
          <a:p>
            <a:pPr marL="285750" indent="-285750">
              <a:buFont typeface="Wingdings" panose="05000000000000000000" pitchFamily="2" charset="2"/>
              <a:buChar char="Ø"/>
            </a:pPr>
            <a:r>
              <a:rPr lang="en-US" sz="1600" b="1" kern="0" dirty="0">
                <a:effectLst/>
                <a:latin typeface="Times New Roman" panose="02020603050405020304" pitchFamily="18" charset="0"/>
                <a:ea typeface="Times New Roman" panose="02020603050405020304" pitchFamily="18" charset="0"/>
              </a:rPr>
              <a:t>Output Image</a:t>
            </a:r>
            <a:endParaRPr lang="en-US" sz="1600" b="1" dirty="0"/>
          </a:p>
        </p:txBody>
      </p:sp>
    </p:spTree>
    <p:extLst>
      <p:ext uri="{BB962C8B-B14F-4D97-AF65-F5344CB8AC3E}">
        <p14:creationId xmlns:p14="http://schemas.microsoft.com/office/powerpoint/2010/main" val="404962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92F11-3056-34D0-0B11-E2D3E6571B98}"/>
              </a:ext>
            </a:extLst>
          </p:cNvPr>
          <p:cNvPicPr>
            <a:picLocks noChangeAspect="1"/>
          </p:cNvPicPr>
          <p:nvPr/>
        </p:nvPicPr>
        <p:blipFill>
          <a:blip r:embed="rId2"/>
          <a:stretch>
            <a:fillRect/>
          </a:stretch>
        </p:blipFill>
        <p:spPr>
          <a:xfrm>
            <a:off x="1087406" y="473139"/>
            <a:ext cx="10295942" cy="5748041"/>
          </a:xfrm>
          <a:prstGeom prst="rect">
            <a:avLst/>
          </a:prstGeom>
          <a:ln w="3175">
            <a:solidFill>
              <a:schemeClr val="tx1"/>
            </a:solidFill>
          </a:ln>
        </p:spPr>
      </p:pic>
    </p:spTree>
    <p:extLst>
      <p:ext uri="{BB962C8B-B14F-4D97-AF65-F5344CB8AC3E}">
        <p14:creationId xmlns:p14="http://schemas.microsoft.com/office/powerpoint/2010/main" val="1634725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CAE0-2155-4A20-2BD5-3D0C8704ABF8}"/>
              </a:ext>
            </a:extLst>
          </p:cNvPr>
          <p:cNvSpPr>
            <a:spLocks noGrp="1"/>
          </p:cNvSpPr>
          <p:nvPr>
            <p:ph type="title"/>
          </p:nvPr>
        </p:nvSpPr>
        <p:spPr>
          <a:xfrm>
            <a:off x="1371600" y="685800"/>
            <a:ext cx="9601200" cy="760445"/>
          </a:xfrm>
        </p:spPr>
        <p:txBody>
          <a:bodyPr/>
          <a:lstStyle/>
          <a:p>
            <a:pPr algn="ctr"/>
            <a:r>
              <a:rPr lang="en-US" b="1" dirty="0"/>
              <a:t>Code Snippet </a:t>
            </a:r>
          </a:p>
        </p:txBody>
      </p:sp>
      <p:pic>
        <p:nvPicPr>
          <p:cNvPr id="4098" name="Picture 2">
            <a:extLst>
              <a:ext uri="{FF2B5EF4-FFF2-40B4-BE49-F238E27FC236}">
                <a16:creationId xmlns:a16="http://schemas.microsoft.com/office/drawing/2014/main" id="{02D93F25-1D17-C1FC-DEC7-FD170AAC5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22" y="2906692"/>
            <a:ext cx="5676900" cy="18827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a:extLst>
              <a:ext uri="{FF2B5EF4-FFF2-40B4-BE49-F238E27FC236}">
                <a16:creationId xmlns:a16="http://schemas.microsoft.com/office/drawing/2014/main" id="{870BB4FC-3469-8489-F6FD-AFEA01CB5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23" y="4874012"/>
            <a:ext cx="5676900" cy="1882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B33898C-227B-F3CF-56D5-2C642A49C325}"/>
              </a:ext>
            </a:extLst>
          </p:cNvPr>
          <p:cNvSpPr>
            <a:spLocks noChangeArrowheads="1"/>
          </p:cNvSpPr>
          <p:nvPr/>
        </p:nvSpPr>
        <p:spPr bwMode="auto">
          <a:xfrm>
            <a:off x="951722" y="1452892"/>
            <a:ext cx="4805266"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GOOGLE COLAB SET UP :</a:t>
            </a:r>
            <a:endParaRPr lang="en-US" altLang="en-US" sz="1600" b="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DOWNLOAD 2 ARCHITECTURE</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Let’s download 2 architecture from </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Github</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using </a:t>
            </a:r>
            <a:b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b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Git clone (Clip &amp; </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Vqgan</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endPar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3- INSTALLATION </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Install 2 architecture 2 folder created in the </a:t>
            </a:r>
            <a:r>
              <a:rPr kumimoji="0" lang="en-US" altLang="en-US"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Colab</a:t>
            </a:r>
            <a:endParaRPr kumimoji="0" lang="en-US" altLang="en-US" sz="12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p:txBody>
      </p:sp>
      <p:sp>
        <p:nvSpPr>
          <p:cNvPr id="4" name="Rectangle 4">
            <a:extLst>
              <a:ext uri="{FF2B5EF4-FFF2-40B4-BE49-F238E27FC236}">
                <a16:creationId xmlns:a16="http://schemas.microsoft.com/office/drawing/2014/main" id="{06335EC9-523D-7D61-5E5E-59871E8C2E04}"/>
              </a:ext>
            </a:extLst>
          </p:cNvPr>
          <p:cNvSpPr>
            <a:spLocks noChangeArrowheads="1"/>
          </p:cNvSpPr>
          <p:nvPr/>
        </p:nvSpPr>
        <p:spPr bwMode="auto">
          <a:xfrm>
            <a:off x="457200" y="2339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E187B57D-4AD5-2285-0137-649DC5A8FA6F}"/>
              </a:ext>
            </a:extLst>
          </p:cNvPr>
          <p:cNvSpPr>
            <a:spLocks noChangeArrowheads="1"/>
          </p:cNvSpPr>
          <p:nvPr/>
        </p:nvSpPr>
        <p:spPr bwMode="auto">
          <a:xfrm>
            <a:off x="457200" y="443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CF5FB06D-0685-514B-030A-FD664A56AA41}"/>
              </a:ext>
            </a:extLst>
          </p:cNvPr>
          <p:cNvSpPr txBox="1"/>
          <p:nvPr/>
        </p:nvSpPr>
        <p:spPr>
          <a:xfrm>
            <a:off x="6628622" y="1452858"/>
            <a:ext cx="5482513" cy="5386090"/>
          </a:xfrm>
          <a:prstGeom prst="rect">
            <a:avLst/>
          </a:prstGeom>
          <a:noFill/>
        </p:spPr>
        <p:txBody>
          <a:bodyPr wrap="square">
            <a:spAutoFit/>
          </a:bodyPr>
          <a:lstStyle/>
          <a:p>
            <a:pPr defTabSz="914400" eaLnBrk="0" fontAlgn="base" hangingPunct="0">
              <a:spcBef>
                <a:spcPct val="0"/>
              </a:spcBef>
              <a:spcAft>
                <a:spcPct val="0"/>
              </a:spcAft>
            </a:pPr>
            <a:r>
              <a:rPr lang="en-US" sz="1600" b="1" dirty="0">
                <a:latin typeface="Calibri" panose="020F0502020204030204" pitchFamily="34" charset="0"/>
                <a:ea typeface="Calibri" panose="020F0502020204030204" pitchFamily="34" charset="0"/>
                <a:cs typeface="Times New Roman" panose="02020603050405020304" pitchFamily="18" charset="0"/>
              </a:rPr>
              <a:t>4- CREATE HELPER FUNCTION() </a:t>
            </a:r>
          </a:p>
          <a:p>
            <a:pPr defTabSz="914400" eaLnBrk="0" fontAlgn="base" hangingPunct="0">
              <a:spcBef>
                <a:spcPct val="0"/>
              </a:spcBef>
              <a:spcAft>
                <a:spcPct val="0"/>
              </a:spcAft>
            </a:pPr>
            <a:r>
              <a:rPr lang="en-IN" sz="1200" dirty="0" err="1">
                <a:effectLst/>
                <a:latin typeface="Calibri" panose="020F0502020204030204" pitchFamily="34" charset="0"/>
                <a:ea typeface="Calibri" panose="020F0502020204030204" pitchFamily="34" charset="0"/>
              </a:rPr>
              <a:t>data.clip</a:t>
            </a:r>
            <a:r>
              <a:rPr lang="en-IN" sz="1200" dirty="0">
                <a:effectLst/>
                <a:latin typeface="Calibri" panose="020F0502020204030204" pitchFamily="34" charset="0"/>
                <a:ea typeface="Calibri" panose="020F0502020204030204" pitchFamily="34" charset="0"/>
              </a:rPr>
              <a:t>(-1, 1) + 2 </a:t>
            </a:r>
            <a:br>
              <a:rPr lang="en-IN" sz="1800" dirty="0">
                <a:effectLst/>
                <a:latin typeface="Calibri" panose="020F0502020204030204" pitchFamily="34" charset="0"/>
                <a:ea typeface="Calibri" panose="020F0502020204030204" pitchFamily="34" charset="0"/>
              </a:rPr>
            </a:br>
            <a:r>
              <a:rPr lang="en-US" sz="1600" b="1" dirty="0">
                <a:latin typeface="Calibri" panose="020F0502020204030204" pitchFamily="34" charset="0"/>
                <a:ea typeface="Calibri" panose="020F0502020204030204" pitchFamily="34" charset="0"/>
                <a:cs typeface="Times New Roman" panose="02020603050405020304" pitchFamily="18" charset="0"/>
              </a:rPr>
              <a:t>5- SET UP CLIP MODEL </a:t>
            </a:r>
            <a:br>
              <a:rPr lang="en-US" sz="1800" dirty="0">
                <a:effectLst/>
                <a:latin typeface="Calibri" panose="020F0502020204030204" pitchFamily="34" charset="0"/>
                <a:ea typeface="Calibri" panose="020F0502020204030204" pitchFamily="34" charset="0"/>
              </a:rPr>
            </a:br>
            <a:r>
              <a:rPr lang="en-IN" sz="1200" dirty="0" err="1">
                <a:effectLst/>
                <a:latin typeface="Calibri" panose="020F0502020204030204" pitchFamily="34" charset="0"/>
                <a:ea typeface="Calibri" panose="020F0502020204030204" pitchFamily="34" charset="0"/>
                <a:cs typeface="Times New Roman" panose="02020603050405020304" pitchFamily="18" charset="0"/>
              </a:rPr>
              <a:t>Clip.load</a:t>
            </a:r>
            <a:r>
              <a:rPr lang="en-IN" sz="1200" dirty="0">
                <a:effectLst/>
                <a:latin typeface="Calibri" panose="020F0502020204030204" pitchFamily="34" charset="0"/>
                <a:ea typeface="Calibri" panose="020F0502020204030204" pitchFamily="34" charset="0"/>
                <a:cs typeface="Times New Roman" panose="02020603050405020304" pitchFamily="18" charset="0"/>
              </a:rPr>
              <a:t>  --- Argument ('</a:t>
            </a:r>
            <a:r>
              <a:rPr lang="en-IN" sz="1200" dirty="0" err="1">
                <a:effectLst/>
                <a:latin typeface="Calibri" panose="020F0502020204030204" pitchFamily="34" charset="0"/>
                <a:ea typeface="Calibri" panose="020F0502020204030204" pitchFamily="34" charset="0"/>
                <a:cs typeface="Times New Roman" panose="02020603050405020304" pitchFamily="18" charset="0"/>
              </a:rPr>
              <a:t>ViT</a:t>
            </a:r>
            <a:r>
              <a:rPr lang="en-IN" sz="1200" dirty="0">
                <a:effectLst/>
                <a:latin typeface="Calibri" panose="020F0502020204030204" pitchFamily="34" charset="0"/>
                <a:ea typeface="Calibri" panose="020F0502020204030204" pitchFamily="34" charset="0"/>
                <a:cs typeface="Times New Roman" panose="02020603050405020304" pitchFamily="18" charset="0"/>
              </a:rPr>
              <a:t>-B/32’ )</a:t>
            </a:r>
            <a:br>
              <a:rPr lang="en-IN" sz="1200" dirty="0">
                <a:effectLst/>
                <a:latin typeface="Calibri" panose="020F0502020204030204" pitchFamily="34" charset="0"/>
                <a:ea typeface="Calibri" panose="020F0502020204030204" pitchFamily="34" charset="0"/>
                <a:cs typeface="Times New Roman" panose="02020603050405020304" pitchFamily="18" charset="0"/>
              </a:rPr>
            </a:br>
            <a:r>
              <a:rPr lang="en-IN" sz="1200" dirty="0">
                <a:effectLst/>
                <a:latin typeface="Calibri" panose="020F0502020204030204" pitchFamily="34" charset="0"/>
                <a:ea typeface="Calibri" panose="020F0502020204030204" pitchFamily="34" charset="0"/>
                <a:cs typeface="Times New Roman" panose="02020603050405020304" pitchFamily="18" charset="0"/>
              </a:rPr>
              <a:t>Jit =false -&gt; Just-In-Time (JIT) compilation </a:t>
            </a:r>
            <a:br>
              <a:rPr lang="en-IN" sz="1200" dirty="0">
                <a:effectLst/>
                <a:latin typeface="Calibri" panose="020F0502020204030204" pitchFamily="34" charset="0"/>
                <a:ea typeface="Calibri" panose="020F0502020204030204" pitchFamily="34" charset="0"/>
                <a:cs typeface="Times New Roman" panose="02020603050405020304" pitchFamily="18" charset="0"/>
              </a:rPr>
            </a:br>
            <a:r>
              <a:rPr lang="en-IN" sz="1200" dirty="0" err="1">
                <a:effectLst/>
                <a:latin typeface="Calibri" panose="020F0502020204030204" pitchFamily="34" charset="0"/>
                <a:ea typeface="Calibri" panose="020F0502020204030204" pitchFamily="34" charset="0"/>
                <a:cs typeface="Times New Roman" panose="02020603050405020304" pitchFamily="18" charset="0"/>
              </a:rPr>
              <a:t>Clipmodel_eval</a:t>
            </a: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600" b="1" dirty="0">
                <a:latin typeface="Calibri" panose="020F0502020204030204" pitchFamily="34" charset="0"/>
                <a:ea typeface="Calibri" panose="020F0502020204030204" pitchFamily="34" charset="0"/>
                <a:cs typeface="Times New Roman" panose="02020603050405020304" pitchFamily="18" charset="0"/>
              </a:rPr>
              <a:t>6. SETUP TAMING TRANSFORMER </a:t>
            </a:r>
            <a:br>
              <a:rPr lang="en-IN" sz="1600" b="1" dirty="0">
                <a:latin typeface="Calibri" panose="020F0502020204030204" pitchFamily="34" charset="0"/>
                <a:ea typeface="Calibri" panose="020F0502020204030204" pitchFamily="34" charset="0"/>
                <a:cs typeface="Times New Roman" panose="02020603050405020304" pitchFamily="18" charset="0"/>
              </a:rPr>
            </a:br>
            <a:r>
              <a:rPr lang="en-IN" sz="1200" dirty="0">
                <a:latin typeface="Calibri" panose="020F0502020204030204" pitchFamily="34" charset="0"/>
                <a:ea typeface="Calibri" panose="020F0502020204030204" pitchFamily="34" charset="0"/>
                <a:cs typeface="Times New Roman" panose="02020603050405020304" pitchFamily="18" charset="0"/>
              </a:rPr>
              <a:t>%cd taming-transformers/ </a:t>
            </a:r>
            <a:br>
              <a:rPr lang="en-IN" sz="1200" dirty="0">
                <a:latin typeface="Calibri" panose="020F0502020204030204" pitchFamily="34" charset="0"/>
                <a:ea typeface="Calibri" panose="020F0502020204030204" pitchFamily="34" charset="0"/>
                <a:cs typeface="Times New Roman" panose="02020603050405020304" pitchFamily="18" charset="0"/>
              </a:rPr>
            </a:b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mkdir</a:t>
            </a:r>
            <a:r>
              <a:rPr lang="en-IN" sz="1200" dirty="0">
                <a:latin typeface="Calibri" panose="020F0502020204030204" pitchFamily="34" charset="0"/>
                <a:ea typeface="Calibri" panose="020F0502020204030204" pitchFamily="34" charset="0"/>
                <a:cs typeface="Times New Roman" panose="02020603050405020304" pitchFamily="18" charset="0"/>
              </a:rPr>
              <a:t> -p models/vqgan_imagenet_f16_16384/checkpoints </a:t>
            </a:r>
            <a:br>
              <a:rPr lang="en-IN" sz="1200" dirty="0">
                <a:latin typeface="Calibri" panose="020F0502020204030204" pitchFamily="34" charset="0"/>
                <a:ea typeface="Calibri" panose="020F0502020204030204" pitchFamily="34" charset="0"/>
                <a:cs typeface="Times New Roman" panose="02020603050405020304" pitchFamily="18" charset="0"/>
              </a:rPr>
            </a:b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mkdir</a:t>
            </a:r>
            <a:r>
              <a:rPr lang="en-IN" sz="1200" dirty="0">
                <a:latin typeface="Calibri" panose="020F0502020204030204" pitchFamily="34" charset="0"/>
                <a:ea typeface="Calibri" panose="020F0502020204030204" pitchFamily="34" charset="0"/>
                <a:cs typeface="Times New Roman" panose="02020603050405020304" pitchFamily="18" charset="0"/>
              </a:rPr>
              <a:t> -p models/vqgan_imagenet_f16_16384/configs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IN" sz="1200" dirty="0">
                <a:latin typeface="Calibri" panose="020F0502020204030204" pitchFamily="34" charset="0"/>
                <a:ea typeface="Calibri" panose="020F0502020204030204" pitchFamily="34" charset="0"/>
                <a:cs typeface="Times New Roman" panose="02020603050405020304" pitchFamily="18" charset="0"/>
              </a:rPr>
              <a:t>if </a:t>
            </a:r>
            <a:r>
              <a:rPr lang="en-IN" sz="1200" dirty="0" err="1">
                <a:latin typeface="Calibri" panose="020F0502020204030204" pitchFamily="34" charset="0"/>
                <a:ea typeface="Calibri" panose="020F0502020204030204" pitchFamily="34" charset="0"/>
                <a:cs typeface="Times New Roman" panose="02020603050405020304" pitchFamily="18" charset="0"/>
              </a:rPr>
              <a:t>len</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os.listdir</a:t>
            </a:r>
            <a:r>
              <a:rPr lang="en-IN" sz="1200" dirty="0">
                <a:latin typeface="Calibri" panose="020F0502020204030204" pitchFamily="34" charset="0"/>
                <a:ea typeface="Calibri" panose="020F0502020204030204" pitchFamily="34" charset="0"/>
                <a:cs typeface="Times New Roman" panose="02020603050405020304" pitchFamily="18" charset="0"/>
              </a:rPr>
              <a:t>('models/vqgan_imagenet_f16_16384/checkpoints/')) == 0</a:t>
            </a:r>
            <a:br>
              <a:rPr lang="en-IN" sz="1200" dirty="0">
                <a:latin typeface="Calibri" panose="020F0502020204030204" pitchFamily="34" charset="0"/>
                <a:ea typeface="Calibri" panose="020F0502020204030204" pitchFamily="34" charset="0"/>
                <a:cs typeface="Times New Roman" panose="02020603050405020304" pitchFamily="18" charset="0"/>
              </a:rPr>
            </a:b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wget</a:t>
            </a:r>
            <a:r>
              <a:rPr lang="en-IN" sz="1200" dirty="0">
                <a:latin typeface="Calibri" panose="020F0502020204030204" pitchFamily="34" charset="0"/>
                <a:ea typeface="Calibri" panose="020F0502020204030204" pitchFamily="34" charset="0"/>
                <a:cs typeface="Times New Roman" panose="02020603050405020304" pitchFamily="18" charset="0"/>
              </a:rPr>
              <a:t> 'https://heibox.uni-heidelberg.de/f/867b05fc8c4841768640/?dl=1' -O 'models/vqgan_imagenet_f16_16384/checkpoints/</a:t>
            </a:r>
            <a:r>
              <a:rPr lang="en-IN" sz="1200" dirty="0" err="1">
                <a:latin typeface="Calibri" panose="020F0502020204030204" pitchFamily="34" charset="0"/>
                <a:ea typeface="Calibri" panose="020F0502020204030204" pitchFamily="34" charset="0"/>
                <a:cs typeface="Times New Roman" panose="02020603050405020304" pitchFamily="18" charset="0"/>
              </a:rPr>
              <a:t>last.ckpt</a:t>
            </a:r>
            <a:r>
              <a:rPr lang="en-IN" sz="1200" dirty="0">
                <a:latin typeface="Calibri" panose="020F0502020204030204" pitchFamily="34" charset="0"/>
                <a:ea typeface="Calibri" panose="020F0502020204030204" pitchFamily="34" charset="0"/>
                <a:cs typeface="Times New Roman" panose="02020603050405020304" pitchFamily="18" charset="0"/>
              </a:rPr>
              <a:t>’ </a:t>
            </a:r>
            <a:br>
              <a:rPr lang="en-IN" sz="1200" dirty="0">
                <a:latin typeface="Calibri" panose="020F0502020204030204" pitchFamily="34" charset="0"/>
                <a:ea typeface="Calibri" panose="020F0502020204030204" pitchFamily="34" charset="0"/>
                <a:cs typeface="Times New Roman" panose="02020603050405020304" pitchFamily="18" charset="0"/>
              </a:rPr>
            </a:br>
            <a:br>
              <a:rPr lang="en-IN" sz="1200" dirty="0">
                <a:latin typeface="Calibri" panose="020F0502020204030204" pitchFamily="34" charset="0"/>
                <a:ea typeface="Calibri" panose="020F0502020204030204" pitchFamily="34" charset="0"/>
                <a:cs typeface="Times New Roman" panose="02020603050405020304" pitchFamily="18" charset="0"/>
              </a:rPr>
            </a:b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wget</a:t>
            </a:r>
            <a:r>
              <a:rPr lang="en-IN" sz="1200" dirty="0">
                <a:latin typeface="Calibri" panose="020F0502020204030204" pitchFamily="34" charset="0"/>
                <a:ea typeface="Calibri" panose="020F0502020204030204" pitchFamily="34" charset="0"/>
                <a:cs typeface="Times New Roman" panose="02020603050405020304" pitchFamily="18" charset="0"/>
              </a:rPr>
              <a:t> 'https://heibox.uni-heidelberg.de/f/274fb24ed38341bfa753/?dl=1' -O 'models/vqgan_imagenet_f16_16384/configs/</a:t>
            </a:r>
            <a:r>
              <a:rPr lang="en-IN" sz="1200" dirty="0" err="1">
                <a:latin typeface="Calibri" panose="020F0502020204030204" pitchFamily="34" charset="0"/>
                <a:ea typeface="Calibri" panose="020F0502020204030204" pitchFamily="34" charset="0"/>
                <a:cs typeface="Times New Roman" panose="02020603050405020304" pitchFamily="18" charset="0"/>
              </a:rPr>
              <a:t>model.yaml</a:t>
            </a:r>
            <a:r>
              <a:rPr lang="en-IN" sz="1200" dirty="0">
                <a:latin typeface="Calibri" panose="020F0502020204030204" pitchFamily="34" charset="0"/>
                <a:ea typeface="Calibri" panose="020F0502020204030204" pitchFamily="34" charset="0"/>
                <a:cs typeface="Times New Roman" panose="02020603050405020304" pitchFamily="18" charset="0"/>
              </a:rPr>
              <a:t>’ </a:t>
            </a:r>
            <a:br>
              <a:rPr lang="en-IN" sz="1200" dirty="0">
                <a:latin typeface="Calibri" panose="020F0502020204030204" pitchFamily="34" charset="0"/>
                <a:ea typeface="Calibri" panose="020F0502020204030204" pitchFamily="34" charset="0"/>
                <a:cs typeface="Times New Roman" panose="02020603050405020304" pitchFamily="18" charset="0"/>
              </a:rPr>
            </a:br>
            <a:br>
              <a:rPr lang="en-IN" sz="1200" dirty="0">
                <a:latin typeface="Calibri" panose="020F0502020204030204" pitchFamily="34" charset="0"/>
                <a:ea typeface="Calibri" panose="020F0502020204030204" pitchFamily="34" charset="0"/>
                <a:cs typeface="Times New Roman" panose="02020603050405020304" pitchFamily="18" charset="0"/>
              </a:rPr>
            </a:br>
            <a:r>
              <a:rPr lang="en-IN" sz="1600" b="1" dirty="0">
                <a:latin typeface="Calibri" panose="020F0502020204030204" pitchFamily="34" charset="0"/>
                <a:ea typeface="Calibri" panose="020F0502020204030204" pitchFamily="34" charset="0"/>
                <a:cs typeface="Times New Roman" panose="02020603050405020304" pitchFamily="18" charset="0"/>
              </a:rPr>
              <a:t>7. </a:t>
            </a:r>
            <a:r>
              <a:rPr lang="en-US" sz="1600" b="1" dirty="0">
                <a:latin typeface="Calibri" panose="020F0502020204030204" pitchFamily="34" charset="0"/>
                <a:ea typeface="Calibri" panose="020F0502020204030204" pitchFamily="34" charset="0"/>
                <a:cs typeface="Times New Roman" panose="02020603050405020304" pitchFamily="18" charset="0"/>
              </a:rPr>
              <a:t>PROCEED THE TAMING TRANSFORMER VQGAN ARCHITECTURE</a:t>
            </a:r>
            <a:br>
              <a:rPr lang="en-US" sz="1600" b="1" dirty="0">
                <a:latin typeface="Calibri" panose="020F0502020204030204" pitchFamily="34" charset="0"/>
                <a:ea typeface="Calibri" panose="020F0502020204030204" pitchFamily="34" charset="0"/>
                <a:cs typeface="Times New Roman" panose="02020603050405020304" pitchFamily="18" charset="0"/>
              </a:rPr>
            </a:br>
            <a:r>
              <a:rPr lang="en-US" sz="1200" dirty="0">
                <a:latin typeface="Calibri" panose="020F0502020204030204" pitchFamily="34" charset="0"/>
                <a:ea typeface="Calibri" panose="020F0502020204030204" pitchFamily="34" charset="0"/>
                <a:cs typeface="Times New Roman" panose="02020603050405020304" pitchFamily="18" charset="0"/>
              </a:rPr>
              <a:t>Error fixing : By importing the necessary modules</a:t>
            </a:r>
            <a:br>
              <a:rPr lang="en-US" sz="1200" dirty="0">
                <a:latin typeface="Calibri" panose="020F0502020204030204" pitchFamily="34" charset="0"/>
                <a:ea typeface="Calibri" panose="020F0502020204030204" pitchFamily="34" charset="0"/>
                <a:cs typeface="Times New Roman" panose="02020603050405020304" pitchFamily="18" charset="0"/>
              </a:rPr>
            </a:b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US" sz="1600" b="1" dirty="0">
                <a:latin typeface="Calibri" panose="020F0502020204030204" pitchFamily="34" charset="0"/>
                <a:ea typeface="Calibri" panose="020F0502020204030204" pitchFamily="34" charset="0"/>
                <a:cs typeface="Times New Roman" panose="02020603050405020304" pitchFamily="18" charset="0"/>
              </a:rPr>
              <a:t>8.Create the class to declare the values that we are going to optimize</a:t>
            </a:r>
          </a:p>
          <a:p>
            <a:pPr defTabSz="914400" eaLnBrk="0" fontAlgn="base" hangingPunct="0">
              <a:spcBef>
                <a:spcPct val="0"/>
              </a:spcBef>
              <a:spcAft>
                <a:spcPct val="0"/>
              </a:spcAft>
            </a:pPr>
            <a:r>
              <a:rPr lang="en-IN" sz="1200" dirty="0">
                <a:latin typeface="Calibri" panose="020F0502020204030204" pitchFamily="34" charset="0"/>
                <a:ea typeface="Calibri" panose="020F0502020204030204" pitchFamily="34" charset="0"/>
                <a:cs typeface="Times New Roman" panose="02020603050405020304" pitchFamily="18" charset="0"/>
              </a:rPr>
              <a:t>create class with parameter torch with module</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390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9A835A-F607-632C-9ADE-4B53620D40CE}"/>
              </a:ext>
            </a:extLst>
          </p:cNvPr>
          <p:cNvSpPr txBox="1"/>
          <p:nvPr/>
        </p:nvSpPr>
        <p:spPr>
          <a:xfrm>
            <a:off x="713013" y="444837"/>
            <a:ext cx="5482513" cy="6186309"/>
          </a:xfrm>
          <a:prstGeom prst="rect">
            <a:avLst/>
          </a:prstGeom>
          <a:noFill/>
          <a:ln w="3175">
            <a:solidFill>
              <a:schemeClr val="tx1"/>
            </a:solidFill>
          </a:ln>
        </p:spPr>
        <p:txBody>
          <a:bodyPr wrap="square">
            <a:spAutoFit/>
          </a:bodyPr>
          <a:lstStyle/>
          <a:p>
            <a:pPr defTabSz="914400" eaLnBrk="0" fontAlgn="base" hangingPunct="0">
              <a:spcBef>
                <a:spcPct val="0"/>
              </a:spcBef>
              <a:spcAft>
                <a:spcPct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9- Create few function to Encoding prompts</a:t>
            </a:r>
          </a:p>
          <a:p>
            <a:pPr defTabSz="914400" eaLnBrk="0" fontAlgn="base" hangingPunct="0">
              <a:spcBef>
                <a:spcPct val="0"/>
              </a:spcBef>
              <a:spcAft>
                <a:spcPct val="0"/>
              </a:spcAft>
            </a:pPr>
            <a:r>
              <a:rPr lang="en-US" sz="1600" dirty="0">
                <a:latin typeface="Calibri" panose="020F0502020204030204" pitchFamily="34" charset="0"/>
                <a:ea typeface="Calibri" panose="020F0502020204030204" pitchFamily="34" charset="0"/>
              </a:rPr>
              <a:t>normalize = </a:t>
            </a:r>
            <a:r>
              <a:rPr lang="en-US" sz="1600" dirty="0" err="1">
                <a:latin typeface="Calibri" panose="020F0502020204030204" pitchFamily="34" charset="0"/>
                <a:ea typeface="Calibri" panose="020F0502020204030204" pitchFamily="34" charset="0"/>
              </a:rPr>
              <a:t>torchvision.transforms.Normalize</a:t>
            </a:r>
            <a:r>
              <a:rPr lang="en-US" sz="1600" dirty="0">
                <a:latin typeface="Calibri" panose="020F0502020204030204" pitchFamily="34" charset="0"/>
                <a:ea typeface="Calibri" panose="020F0502020204030204" pitchFamily="34" charset="0"/>
              </a:rPr>
              <a:t>((0.48145466, 0.4578275, 0.40821073), (0.26862954, 0.26130258, 0.27577711)) </a:t>
            </a:r>
          </a:p>
          <a:p>
            <a:pPr defTabSz="914400" eaLnBrk="0" fontAlgn="base" hangingPunct="0">
              <a:spcBef>
                <a:spcPct val="0"/>
              </a:spcBef>
              <a:spcAft>
                <a:spcPct val="0"/>
              </a:spcAft>
            </a:pPr>
            <a:br>
              <a:rPr lang="en-IN" sz="2400" dirty="0">
                <a:effectLst/>
                <a:latin typeface="Calibri" panose="020F0502020204030204" pitchFamily="34" charset="0"/>
                <a:ea typeface="Calibri" panose="020F0502020204030204" pitchFamily="34" charset="0"/>
              </a:rPr>
            </a:br>
            <a:r>
              <a:rPr lang="en-US" sz="2000" b="1" dirty="0">
                <a:latin typeface="Calibri" panose="020F0502020204030204" pitchFamily="34" charset="0"/>
                <a:ea typeface="Calibri" panose="020F0502020204030204" pitchFamily="34" charset="0"/>
                <a:cs typeface="Times New Roman" panose="02020603050405020304" pitchFamily="18" charset="0"/>
              </a:rPr>
              <a:t>10 - CREATE CROPS</a:t>
            </a:r>
            <a:br>
              <a:rPr lang="en-US" sz="2400" dirty="0">
                <a:effectLst/>
                <a:latin typeface="Calibri" panose="020F0502020204030204" pitchFamily="34" charset="0"/>
                <a:ea typeface="Calibri" panose="020F0502020204030204" pitchFamily="34" charset="0"/>
              </a:rPr>
            </a:br>
            <a:r>
              <a:rPr lang="en-IN" sz="1600" dirty="0">
                <a:latin typeface="Calibri" panose="020F0502020204030204" pitchFamily="34" charset="0"/>
                <a:ea typeface="Calibri" panose="020F0502020204030204" pitchFamily="34" charset="0"/>
                <a:cs typeface="Times New Roman" panose="02020603050405020304" pitchFamily="18" charset="0"/>
              </a:rPr>
              <a:t>need to send only single image many number of crops of  images with </a:t>
            </a:r>
            <a:r>
              <a:rPr lang="en-IN" sz="1600" dirty="0" err="1">
                <a:latin typeface="Calibri" panose="020F0502020204030204" pitchFamily="34" charset="0"/>
                <a:ea typeface="Calibri" panose="020F0502020204030204" pitchFamily="34" charset="0"/>
                <a:cs typeface="Times New Roman" panose="02020603050405020304" pitchFamily="18" charset="0"/>
              </a:rPr>
              <a:t>augumentation</a:t>
            </a:r>
            <a:r>
              <a:rPr lang="en-IN" sz="1600" dirty="0">
                <a:latin typeface="Calibri" panose="020F0502020204030204" pitchFamily="34" charset="0"/>
                <a:ea typeface="Calibri" panose="020F0502020204030204" pitchFamily="34" charset="0"/>
                <a:cs typeface="Times New Roman" panose="02020603050405020304" pitchFamily="18" charset="0"/>
              </a:rPr>
              <a:t> , rotation, translation, you will give different variation of the image &amp; clip can understand the various essence of the image for better image.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br>
              <a:rPr lang="en-IN" sz="2400" dirty="0">
                <a:effectLst/>
                <a:latin typeface="Calibri" panose="020F0502020204030204" pitchFamily="34" charset="0"/>
                <a:ea typeface="Calibri" panose="020F0502020204030204" pitchFamily="34" charset="0"/>
                <a:cs typeface="Times New Roman" panose="02020603050405020304" pitchFamily="18" charset="0"/>
              </a:rPr>
            </a:br>
            <a:r>
              <a:rPr lang="en-US" sz="2000" b="1" dirty="0">
                <a:latin typeface="Calibri" panose="020F0502020204030204" pitchFamily="34" charset="0"/>
                <a:ea typeface="Calibri" panose="020F0502020204030204" pitchFamily="34" charset="0"/>
                <a:cs typeface="Times New Roman" panose="02020603050405020304" pitchFamily="18" charset="0"/>
              </a:rPr>
              <a:t>11. FUNCTION TO DISPLAY GENERATED IMAGES &amp; CROPS</a:t>
            </a:r>
            <a:br>
              <a:rPr lang="en-IN" sz="2000" b="1" dirty="0">
                <a:latin typeface="Calibri" panose="020F0502020204030204" pitchFamily="34" charset="0"/>
                <a:ea typeface="Calibri" panose="020F0502020204030204" pitchFamily="34" charset="0"/>
                <a:cs typeface="Times New Roman" panose="02020603050405020304" pitchFamily="18" charset="0"/>
              </a:rPr>
            </a:br>
            <a:r>
              <a:rPr lang="en-IN" sz="1600" dirty="0" err="1">
                <a:latin typeface="Calibri" panose="020F0502020204030204" pitchFamily="34" charset="0"/>
                <a:ea typeface="Calibri" panose="020F0502020204030204" pitchFamily="34" charset="0"/>
                <a:cs typeface="Times New Roman" panose="02020603050405020304" pitchFamily="18" charset="0"/>
              </a:rPr>
              <a:t>Disply</a:t>
            </a:r>
            <a:r>
              <a:rPr lang="en-IN" sz="1600" dirty="0">
                <a:latin typeface="Calibri" panose="020F0502020204030204" pitchFamily="34" charset="0"/>
                <a:ea typeface="Calibri" panose="020F0502020204030204" pitchFamily="34" charset="0"/>
                <a:cs typeface="Times New Roman" panose="02020603050405020304" pitchFamily="18" charset="0"/>
              </a:rPr>
              <a:t> Image and Crops</a:t>
            </a:r>
            <a:br>
              <a:rPr lang="en-IN" sz="1600" dirty="0">
                <a:latin typeface="Calibri" panose="020F0502020204030204" pitchFamily="34" charset="0"/>
                <a:ea typeface="Calibri" panose="020F0502020204030204" pitchFamily="34" charset="0"/>
                <a:cs typeface="Times New Roman" panose="02020603050405020304" pitchFamily="18" charset="0"/>
              </a:rPr>
            </a:br>
            <a:endParaRPr lang="en-IN" sz="2000" b="1"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12. OPTIMIZE THE PARAMETER BEFORE TRAINING THE LOOP </a:t>
            </a:r>
            <a:br>
              <a:rPr lang="en-US" sz="2000" b="1" dirty="0">
                <a:latin typeface="Calibri" panose="020F0502020204030204" pitchFamily="34" charset="0"/>
                <a:ea typeface="Calibri" panose="020F0502020204030204" pitchFamily="34" charset="0"/>
                <a:cs typeface="Times New Roman" panose="02020603050405020304" pitchFamily="18" charset="0"/>
              </a:rPr>
            </a:br>
            <a:r>
              <a:rPr lang="en-IN" sz="1600" dirty="0">
                <a:latin typeface="Calibri" panose="020F0502020204030204" pitchFamily="34" charset="0"/>
                <a:ea typeface="Calibri" panose="020F0502020204030204" pitchFamily="34" charset="0"/>
                <a:cs typeface="Times New Roman" panose="02020603050405020304" pitchFamily="18" charset="0"/>
              </a:rPr>
              <a:t>Before training a model, it's crucial to optimize the hyperparameters and settings to ensure the training process is efficient and effective. Here are some common steps to optimize parameters before training: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76C9B44-C32F-1E8A-66AA-1CFF116DC1F2}"/>
              </a:ext>
            </a:extLst>
          </p:cNvPr>
          <p:cNvSpPr txBox="1"/>
          <p:nvPr/>
        </p:nvSpPr>
        <p:spPr>
          <a:xfrm>
            <a:off x="6288832" y="444837"/>
            <a:ext cx="6097554" cy="5016758"/>
          </a:xfrm>
          <a:prstGeom prst="rect">
            <a:avLst/>
          </a:prstGeom>
          <a:noFill/>
          <a:ln w="3175">
            <a:solidFill>
              <a:schemeClr val="tx1"/>
            </a:solidFill>
          </a:ln>
        </p:spPr>
        <p:txBody>
          <a:bodyPr wrap="square">
            <a:spAutoFit/>
          </a:bodyPr>
          <a:lstStyle/>
          <a:p>
            <a:pPr defTabSz="914400" eaLnBrk="0" fontAlgn="base" hangingPunct="0">
              <a:spcBef>
                <a:spcPct val="0"/>
              </a:spcBef>
              <a:spcAft>
                <a:spcPct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13. TRAINING THE LOOP &amp; RUN THE TRAINING LOOP TO CREATE THE TEXT PROMPT TO IMAGE FOR SINGLE IMAGE &amp; MULTIPLE IMAGE</a:t>
            </a:r>
          </a:p>
          <a:p>
            <a:pPr defTabSz="914400" eaLnBrk="0" fontAlgn="base" hangingPunct="0">
              <a:spcBef>
                <a:spcPct val="0"/>
              </a:spcBef>
              <a:spcAft>
                <a:spcPct val="0"/>
              </a:spcAft>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IN" sz="2000" b="1" dirty="0">
                <a:latin typeface="Calibri" panose="020F0502020204030204" pitchFamily="34" charset="0"/>
                <a:ea typeface="Calibri" panose="020F0502020204030204" pitchFamily="34" charset="0"/>
                <a:cs typeface="Times New Roman" panose="02020603050405020304" pitchFamily="18" charset="0"/>
              </a:rPr>
              <a:t>14. INTERPOLATING BETWEEN POINTS IN THE LATENT SPACE</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IN" sz="1600" dirty="0">
                <a:latin typeface="Calibri" panose="020F0502020204030204" pitchFamily="34" charset="0"/>
                <a:ea typeface="Calibri" panose="020F0502020204030204" pitchFamily="34" charset="0"/>
                <a:cs typeface="Times New Roman" panose="02020603050405020304" pitchFamily="18" charset="0"/>
              </a:rPr>
              <a:t>Interpolating between points in the latent space is a common technique in generative models, especially in the context of variational autoencoders (VAEs) and generative adversarial networks (GANs). The latent space is a lower-dimensional representation of the input data that captures meaningful features. By interpolating between points in this space, you can generate new samples that smoothly transition from one point to another.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IN" sz="2000" b="1" dirty="0">
                <a:latin typeface="Calibri" panose="020F0502020204030204" pitchFamily="34" charset="0"/>
                <a:ea typeface="Calibri" panose="020F0502020204030204" pitchFamily="34" charset="0"/>
                <a:cs typeface="Times New Roman" panose="02020603050405020304" pitchFamily="18" charset="0"/>
              </a:rPr>
              <a:t>15. FINALLY WE CREATING VIDEO FROM TEXT PROMPT BY ADDING ALL THE PREVIOUS GENERATED IMAGE USING INTERPOLATIONS</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3825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A2E6-CDC7-E1CC-237D-C596DFC7B96D}"/>
              </a:ext>
            </a:extLst>
          </p:cNvPr>
          <p:cNvSpPr>
            <a:spLocks noGrp="1"/>
          </p:cNvSpPr>
          <p:nvPr>
            <p:ph type="title"/>
          </p:nvPr>
        </p:nvSpPr>
        <p:spPr>
          <a:xfrm>
            <a:off x="3828661" y="342573"/>
            <a:ext cx="9601200" cy="1485900"/>
          </a:xfrm>
        </p:spPr>
        <p:txBody>
          <a:bodyPr/>
          <a:lstStyle/>
          <a:p>
            <a:r>
              <a:rPr lang="en-US" dirty="0"/>
              <a:t>Image Generation</a:t>
            </a:r>
          </a:p>
        </p:txBody>
      </p:sp>
      <p:sp>
        <p:nvSpPr>
          <p:cNvPr id="4" name="TextBox 3">
            <a:extLst>
              <a:ext uri="{FF2B5EF4-FFF2-40B4-BE49-F238E27FC236}">
                <a16:creationId xmlns:a16="http://schemas.microsoft.com/office/drawing/2014/main" id="{7E6991FD-32CC-5920-42A7-032920A98F35}"/>
              </a:ext>
            </a:extLst>
          </p:cNvPr>
          <p:cNvSpPr txBox="1"/>
          <p:nvPr/>
        </p:nvSpPr>
        <p:spPr>
          <a:xfrm>
            <a:off x="1219200" y="1710035"/>
            <a:ext cx="5218922" cy="738664"/>
          </a:xfrm>
          <a:prstGeom prst="rect">
            <a:avLst/>
          </a:prstGeom>
          <a:noFill/>
        </p:spPr>
        <p:txBody>
          <a:bodyPr wrap="square">
            <a:spAutoFit/>
          </a:bodyPr>
          <a:lstStyle/>
          <a:p>
            <a:pPr marL="0" marR="0">
              <a:spcBef>
                <a:spcPts val="0"/>
              </a:spcBef>
              <a:spcAft>
                <a:spcPts val="0"/>
              </a:spcAft>
            </a:pPr>
            <a:r>
              <a:rPr lang="en-US" sz="1400" b="0" dirty="0">
                <a:effectLst/>
                <a:latin typeface="Times New Roman" panose="02020603050405020304" pitchFamily="18" charset="0"/>
                <a:ea typeface="Times New Roman" panose="02020603050405020304" pitchFamily="18" charset="0"/>
              </a:rPr>
              <a:t>At first it’ll show a murky brown square (unless you’ve set an initial image), but as the system iterates, your image will gradually appear out of the gloom, like an AI-powered Polaroid.</a:t>
            </a:r>
            <a:endParaRPr lang="en-US" sz="1400" b="1" dirty="0">
              <a:effectLst/>
              <a:latin typeface="Arial" panose="020B0604020202020204" pitchFamily="34" charset="0"/>
              <a:ea typeface="Arial" panose="020B0604020202020204" pitchFamily="34" charset="0"/>
            </a:endParaRPr>
          </a:p>
        </p:txBody>
      </p:sp>
      <p:pic>
        <p:nvPicPr>
          <p:cNvPr id="6" name="Picture 5" descr="First generation output">
            <a:extLst>
              <a:ext uri="{FF2B5EF4-FFF2-40B4-BE49-F238E27FC236}">
                <a16:creationId xmlns:a16="http://schemas.microsoft.com/office/drawing/2014/main" id="{2573A5C5-5B1C-EF22-1659-88A0404A8C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6241" y="2633365"/>
            <a:ext cx="4829759" cy="2997527"/>
          </a:xfrm>
          <a:prstGeom prst="rect">
            <a:avLst/>
          </a:prstGeom>
          <a:noFill/>
          <a:ln>
            <a:noFill/>
          </a:ln>
        </p:spPr>
      </p:pic>
      <p:sp>
        <p:nvSpPr>
          <p:cNvPr id="8" name="TextBox 7">
            <a:extLst>
              <a:ext uri="{FF2B5EF4-FFF2-40B4-BE49-F238E27FC236}">
                <a16:creationId xmlns:a16="http://schemas.microsoft.com/office/drawing/2014/main" id="{10D27A6D-9387-9D9A-762B-811E607AAED0}"/>
              </a:ext>
            </a:extLst>
          </p:cNvPr>
          <p:cNvSpPr txBox="1"/>
          <p:nvPr/>
        </p:nvSpPr>
        <p:spPr>
          <a:xfrm>
            <a:off x="2520625" y="5815558"/>
            <a:ext cx="2320990" cy="307777"/>
          </a:xfrm>
          <a:prstGeom prst="rect">
            <a:avLst/>
          </a:prstGeom>
          <a:noFill/>
        </p:spPr>
        <p:txBody>
          <a:bodyPr wrap="square">
            <a:spAutoFit/>
          </a:bodyPr>
          <a:lstStyle/>
          <a:p>
            <a:r>
              <a:rPr lang="en-US" sz="1400" dirty="0">
                <a:solidFill>
                  <a:srgbClr val="C00000"/>
                </a:solidFill>
                <a:effectLst/>
                <a:latin typeface="Times New Roman" panose="02020603050405020304" pitchFamily="18" charset="0"/>
                <a:ea typeface="Times New Roman" panose="02020603050405020304" pitchFamily="18" charset="0"/>
              </a:rPr>
              <a:t>↑ Image at 1 iteration</a:t>
            </a:r>
            <a:endParaRPr lang="en-US" sz="1400" dirty="0"/>
          </a:p>
        </p:txBody>
      </p:sp>
      <p:sp>
        <p:nvSpPr>
          <p:cNvPr id="10" name="TextBox 9">
            <a:extLst>
              <a:ext uri="{FF2B5EF4-FFF2-40B4-BE49-F238E27FC236}">
                <a16:creationId xmlns:a16="http://schemas.microsoft.com/office/drawing/2014/main" id="{75AC418C-1B52-2E93-31F6-F48A65534C95}"/>
              </a:ext>
            </a:extLst>
          </p:cNvPr>
          <p:cNvSpPr txBox="1"/>
          <p:nvPr/>
        </p:nvSpPr>
        <p:spPr>
          <a:xfrm>
            <a:off x="6656225" y="1710035"/>
            <a:ext cx="6144208" cy="615553"/>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300-400 iterations </a:t>
            </a:r>
            <a:r>
              <a:rPr lang="en-US" sz="1400" dirty="0">
                <a:latin typeface="Times New Roman" panose="02020603050405020304" pitchFamily="18" charset="0"/>
                <a:ea typeface="Times New Roman" panose="02020603050405020304" pitchFamily="18" charset="0"/>
                <a:sym typeface="Wingdings" panose="05000000000000000000" pitchFamily="2" charset="2"/>
              </a:rPr>
              <a:t> </a:t>
            </a:r>
            <a:r>
              <a:rPr lang="en-US" sz="1400" dirty="0">
                <a:effectLst/>
                <a:latin typeface="Times New Roman" panose="02020603050405020304" pitchFamily="18" charset="0"/>
                <a:ea typeface="Times New Roman" panose="02020603050405020304" pitchFamily="18" charset="0"/>
              </a:rPr>
              <a:t>good idea of how the final image </a:t>
            </a:r>
            <a:r>
              <a:rPr lang="en-US" sz="1400" dirty="0">
                <a:effectLst/>
                <a:latin typeface="Times New Roman" panose="02020603050405020304" pitchFamily="18" charset="0"/>
                <a:ea typeface="Times New Roman" panose="02020603050405020304" pitchFamily="18" charset="0"/>
                <a:sym typeface="Wingdings" panose="05000000000000000000" pitchFamily="2" charset="2"/>
              </a:rPr>
              <a:t> </a:t>
            </a:r>
            <a:r>
              <a:rPr lang="en-US" sz="1400" dirty="0">
                <a:effectLst/>
                <a:latin typeface="Times New Roman" panose="02020603050405020304" pitchFamily="18" charset="0"/>
                <a:ea typeface="Times New Roman" panose="02020603050405020304" pitchFamily="18" charset="0"/>
              </a:rPr>
              <a:t>Further iterations may add more detail and clarity </a:t>
            </a:r>
            <a:r>
              <a:rPr lang="en-US" sz="1400" dirty="0">
                <a:effectLst/>
                <a:latin typeface="Times New Roman" panose="02020603050405020304" pitchFamily="18" charset="0"/>
                <a:ea typeface="Times New Roman" panose="02020603050405020304" pitchFamily="18" charset="0"/>
                <a:sym typeface="Wingdings" panose="05000000000000000000" pitchFamily="2" charset="2"/>
              </a:rPr>
              <a:t> No </a:t>
            </a:r>
            <a:r>
              <a:rPr lang="en-US" sz="1400" dirty="0">
                <a:effectLst/>
                <a:latin typeface="Times New Roman" panose="02020603050405020304" pitchFamily="18" charset="0"/>
                <a:ea typeface="Times New Roman" panose="02020603050405020304" pitchFamily="18" charset="0"/>
              </a:rPr>
              <a:t>much difference above 1000</a:t>
            </a:r>
            <a:r>
              <a:rPr lang="en-US" sz="2000" dirty="0">
                <a:effectLst/>
                <a:latin typeface="Times New Roman" panose="02020603050405020304" pitchFamily="18" charset="0"/>
                <a:ea typeface="Times New Roman" panose="02020603050405020304" pitchFamily="18" charset="0"/>
              </a:rPr>
              <a:t> </a:t>
            </a:r>
            <a:endParaRPr lang="en-US" sz="2000" dirty="0"/>
          </a:p>
        </p:txBody>
      </p:sp>
      <p:pic>
        <p:nvPicPr>
          <p:cNvPr id="11" name="Picture 10" descr="Happy flowers in a sunlit field">
            <a:extLst>
              <a:ext uri="{FF2B5EF4-FFF2-40B4-BE49-F238E27FC236}">
                <a16:creationId xmlns:a16="http://schemas.microsoft.com/office/drawing/2014/main" id="{231A7375-9323-6975-4376-162704570B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7051" y="2520683"/>
            <a:ext cx="5010149" cy="3110209"/>
          </a:xfrm>
          <a:prstGeom prst="rect">
            <a:avLst/>
          </a:prstGeom>
          <a:noFill/>
          <a:ln>
            <a:noFill/>
          </a:ln>
        </p:spPr>
      </p:pic>
      <p:sp>
        <p:nvSpPr>
          <p:cNvPr id="7" name="TextBox 6">
            <a:extLst>
              <a:ext uri="{FF2B5EF4-FFF2-40B4-BE49-F238E27FC236}">
                <a16:creationId xmlns:a16="http://schemas.microsoft.com/office/drawing/2014/main" id="{30EDBE8E-981F-8BAC-4DD6-292953DCA4C7}"/>
              </a:ext>
            </a:extLst>
          </p:cNvPr>
          <p:cNvSpPr txBox="1"/>
          <p:nvPr/>
        </p:nvSpPr>
        <p:spPr>
          <a:xfrm>
            <a:off x="7772400" y="5754777"/>
            <a:ext cx="6400800" cy="307777"/>
          </a:xfrm>
          <a:prstGeom prst="rect">
            <a:avLst/>
          </a:prstGeom>
          <a:noFill/>
        </p:spPr>
        <p:txBody>
          <a:bodyPr wrap="square">
            <a:spAutoFit/>
          </a:bodyPr>
          <a:lstStyle/>
          <a:p>
            <a:r>
              <a:rPr lang="en-US" sz="1400" dirty="0">
                <a:solidFill>
                  <a:srgbClr val="C00000"/>
                </a:solidFill>
                <a:effectLst/>
                <a:latin typeface="Times New Roman" panose="02020603050405020304" pitchFamily="18" charset="0"/>
                <a:ea typeface="Times New Roman" panose="02020603050405020304" pitchFamily="18" charset="0"/>
              </a:rPr>
              <a:t>↑ Image at 1000 iterations</a:t>
            </a:r>
            <a:endParaRPr lang="en-US" sz="1400" dirty="0"/>
          </a:p>
        </p:txBody>
      </p:sp>
    </p:spTree>
    <p:extLst>
      <p:ext uri="{BB962C8B-B14F-4D97-AF65-F5344CB8AC3E}">
        <p14:creationId xmlns:p14="http://schemas.microsoft.com/office/powerpoint/2010/main" val="97494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33E9C7-7CB7-C128-D18D-0D450C56C7AC}"/>
              </a:ext>
            </a:extLst>
          </p:cNvPr>
          <p:cNvSpPr txBox="1"/>
          <p:nvPr/>
        </p:nvSpPr>
        <p:spPr>
          <a:xfrm>
            <a:off x="800100" y="230546"/>
            <a:ext cx="6097554" cy="369332"/>
          </a:xfrm>
          <a:prstGeom prst="rect">
            <a:avLst/>
          </a:prstGeom>
          <a:noFill/>
        </p:spPr>
        <p:txBody>
          <a:bodyPr wrap="square">
            <a:spAutoFit/>
          </a:bodyPr>
          <a:lstStyle/>
          <a:p>
            <a:pPr marL="0" marR="0" algn="just">
              <a:spcBef>
                <a:spcPts val="1205"/>
              </a:spcBef>
              <a:spcAft>
                <a:spcPts val="0"/>
              </a:spcAft>
            </a:pPr>
            <a:r>
              <a:rPr lang="en-US" sz="1800" b="1" kern="0" dirty="0">
                <a:effectLst/>
                <a:latin typeface="Times New Roman" panose="02020603050405020304" pitchFamily="18" charset="0"/>
                <a:ea typeface="Arial" panose="020B0604020202020204" pitchFamily="34" charset="0"/>
              </a:rPr>
              <a:t>Prompt : “</a:t>
            </a:r>
            <a:r>
              <a:rPr lang="en-US" sz="1800" b="1" kern="0" dirty="0">
                <a:solidFill>
                  <a:srgbClr val="C00000"/>
                </a:solidFill>
                <a:effectLst/>
                <a:latin typeface="Times New Roman" panose="02020603050405020304" pitchFamily="18" charset="0"/>
                <a:ea typeface="Times New Roman" panose="02020603050405020304" pitchFamily="18" charset="0"/>
              </a:rPr>
              <a:t>an </a:t>
            </a:r>
            <a:r>
              <a:rPr lang="en-US" sz="1800" b="1" kern="0" dirty="0" err="1">
                <a:solidFill>
                  <a:srgbClr val="C00000"/>
                </a:solidFill>
                <a:effectLst/>
                <a:latin typeface="Times New Roman" panose="02020603050405020304" pitchFamily="18" charset="0"/>
                <a:ea typeface="Times New Roman" panose="02020603050405020304" pitchFamily="18" charset="0"/>
              </a:rPr>
              <a:t>autogyro</a:t>
            </a:r>
            <a:r>
              <a:rPr lang="en-US" sz="1800" b="1" kern="0" dirty="0">
                <a:solidFill>
                  <a:srgbClr val="C00000"/>
                </a:solidFill>
                <a:effectLst/>
                <a:latin typeface="Times New Roman" panose="02020603050405020304" pitchFamily="18" charset="0"/>
                <a:ea typeface="Times New Roman" panose="02020603050405020304" pitchFamily="18" charset="0"/>
              </a:rPr>
              <a:t> flying car, trending on </a:t>
            </a:r>
            <a:r>
              <a:rPr lang="en-US" sz="1800" b="1" kern="0" dirty="0" err="1">
                <a:solidFill>
                  <a:srgbClr val="C00000"/>
                </a:solidFill>
                <a:effectLst/>
                <a:latin typeface="Times New Roman" panose="02020603050405020304" pitchFamily="18" charset="0"/>
                <a:ea typeface="Times New Roman" panose="02020603050405020304" pitchFamily="18" charset="0"/>
              </a:rPr>
              <a:t>artstation</a:t>
            </a:r>
            <a:r>
              <a:rPr lang="en-US" sz="1800" b="1" kern="0" dirty="0">
                <a:effectLst/>
                <a:latin typeface="Times New Roman" panose="02020603050405020304" pitchFamily="18" charset="0"/>
                <a:ea typeface="Arial" panose="020B0604020202020204" pitchFamily="34" charset="0"/>
              </a:rPr>
              <a:t>”</a:t>
            </a:r>
            <a:endParaRPr lang="en-US" sz="3200" b="1" kern="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F5A18361-F24B-E8EC-A19C-F9EE09A6883A}"/>
              </a:ext>
            </a:extLst>
          </p:cNvPr>
          <p:cNvPicPr>
            <a:picLocks noChangeAspect="1"/>
          </p:cNvPicPr>
          <p:nvPr/>
        </p:nvPicPr>
        <p:blipFill>
          <a:blip r:embed="rId2"/>
          <a:stretch>
            <a:fillRect/>
          </a:stretch>
        </p:blipFill>
        <p:spPr>
          <a:xfrm>
            <a:off x="965952" y="704695"/>
            <a:ext cx="4213860" cy="4366260"/>
          </a:xfrm>
          <a:prstGeom prst="rect">
            <a:avLst/>
          </a:prstGeom>
        </p:spPr>
      </p:pic>
      <p:sp>
        <p:nvSpPr>
          <p:cNvPr id="6" name="TextBox 5">
            <a:extLst>
              <a:ext uri="{FF2B5EF4-FFF2-40B4-BE49-F238E27FC236}">
                <a16:creationId xmlns:a16="http://schemas.microsoft.com/office/drawing/2014/main" id="{6F1C4CE9-FBA4-2373-7285-2A3D6B107D7A}"/>
              </a:ext>
            </a:extLst>
          </p:cNvPr>
          <p:cNvSpPr txBox="1"/>
          <p:nvPr/>
        </p:nvSpPr>
        <p:spPr>
          <a:xfrm>
            <a:off x="5761888" y="1628426"/>
            <a:ext cx="6097554" cy="369332"/>
          </a:xfrm>
          <a:prstGeom prst="rect">
            <a:avLst/>
          </a:prstGeom>
          <a:noFill/>
        </p:spPr>
        <p:txBody>
          <a:bodyPr wrap="square">
            <a:spAutoFit/>
          </a:bodyPr>
          <a:lstStyle/>
          <a:p>
            <a:pPr marL="0" marR="0" algn="just">
              <a:spcBef>
                <a:spcPts val="1205"/>
              </a:spcBef>
              <a:spcAft>
                <a:spcPts val="0"/>
              </a:spcAft>
            </a:pPr>
            <a:r>
              <a:rPr lang="en-US" sz="1800" b="1" kern="0" dirty="0">
                <a:effectLst/>
                <a:latin typeface="Times New Roman" panose="02020603050405020304" pitchFamily="18" charset="0"/>
                <a:ea typeface="Arial" panose="020B0604020202020204" pitchFamily="34" charset="0"/>
              </a:rPr>
              <a:t>Prompt : “</a:t>
            </a:r>
            <a:r>
              <a:rPr lang="en-US" sz="1800" b="1" kern="0" dirty="0">
                <a:solidFill>
                  <a:srgbClr val="C00000"/>
                </a:solidFill>
                <a:effectLst/>
                <a:latin typeface="Times New Roman" panose="02020603050405020304" pitchFamily="18" charset="0"/>
                <a:ea typeface="Times New Roman" panose="02020603050405020304" pitchFamily="18" charset="0"/>
              </a:rPr>
              <a:t>A colored pencil drawing of a waterfall</a:t>
            </a:r>
            <a:r>
              <a:rPr lang="en-US" sz="1800" b="1" kern="0" dirty="0">
                <a:effectLst/>
                <a:latin typeface="Times New Roman" panose="02020603050405020304" pitchFamily="18" charset="0"/>
                <a:ea typeface="Arial" panose="020B0604020202020204" pitchFamily="34" charset="0"/>
              </a:rPr>
              <a:t>”</a:t>
            </a:r>
            <a:endParaRPr lang="en-US" sz="3200" b="1" kern="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9656C261-B270-32AF-48F4-D96EE31D1548}"/>
              </a:ext>
            </a:extLst>
          </p:cNvPr>
          <p:cNvPicPr>
            <a:picLocks noChangeAspect="1"/>
          </p:cNvPicPr>
          <p:nvPr/>
        </p:nvPicPr>
        <p:blipFill>
          <a:blip r:embed="rId3"/>
          <a:stretch>
            <a:fillRect/>
          </a:stretch>
        </p:blipFill>
        <p:spPr>
          <a:xfrm>
            <a:off x="6643551" y="2451694"/>
            <a:ext cx="4130040" cy="4175760"/>
          </a:xfrm>
          <a:prstGeom prst="rect">
            <a:avLst/>
          </a:prstGeom>
        </p:spPr>
      </p:pic>
    </p:spTree>
    <p:extLst>
      <p:ext uri="{BB962C8B-B14F-4D97-AF65-F5344CB8AC3E}">
        <p14:creationId xmlns:p14="http://schemas.microsoft.com/office/powerpoint/2010/main" val="2521045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038155-62F7-E920-A1EB-7077FC6E0AFB}"/>
              </a:ext>
            </a:extLst>
          </p:cNvPr>
          <p:cNvSpPr txBox="1"/>
          <p:nvPr/>
        </p:nvSpPr>
        <p:spPr>
          <a:xfrm>
            <a:off x="5967704" y="494102"/>
            <a:ext cx="6097554" cy="584775"/>
          </a:xfrm>
          <a:prstGeom prst="rect">
            <a:avLst/>
          </a:prstGeom>
          <a:noFill/>
        </p:spPr>
        <p:txBody>
          <a:bodyPr wrap="square">
            <a:spAutoFit/>
          </a:bodyPr>
          <a:lstStyle/>
          <a:p>
            <a:r>
              <a:rPr lang="en-US" sz="1600" dirty="0">
                <a:effectLst/>
                <a:latin typeface="Times New Roman" panose="02020603050405020304" pitchFamily="18" charset="0"/>
                <a:ea typeface="Times New Roman" panose="02020603050405020304" pitchFamily="18" charset="0"/>
              </a:rPr>
              <a:t>Better result from the prompt: </a:t>
            </a:r>
            <a:r>
              <a:rPr lang="en-US" sz="1600" b="1" dirty="0">
                <a:solidFill>
                  <a:srgbClr val="C00000"/>
                </a:solidFill>
                <a:effectLst/>
                <a:latin typeface="Times New Roman" panose="02020603050405020304" pitchFamily="18" charset="0"/>
                <a:ea typeface="Times New Roman" panose="02020603050405020304" pitchFamily="18" charset="0"/>
              </a:rPr>
              <a:t>“</a:t>
            </a:r>
            <a:r>
              <a:rPr lang="en-US" sz="1600" dirty="0">
                <a:solidFill>
                  <a:srgbClr val="C00000"/>
                </a:solidFill>
                <a:effectLst/>
                <a:latin typeface="Times New Roman" panose="02020603050405020304" pitchFamily="18" charset="0"/>
                <a:ea typeface="Times New Roman" panose="02020603050405020304" pitchFamily="18" charset="0"/>
              </a:rPr>
              <a:t>Tall happy sunflowers in sunlit field surrounded by trees | trending on </a:t>
            </a:r>
            <a:r>
              <a:rPr lang="en-US" sz="1600" dirty="0" err="1">
                <a:solidFill>
                  <a:srgbClr val="C00000"/>
                </a:solidFill>
                <a:effectLst/>
                <a:latin typeface="Times New Roman" panose="02020603050405020304" pitchFamily="18" charset="0"/>
                <a:ea typeface="Times New Roman" panose="02020603050405020304" pitchFamily="18" charset="0"/>
              </a:rPr>
              <a:t>Artstation</a:t>
            </a:r>
            <a:r>
              <a:rPr lang="en-US" sz="1600" b="1" dirty="0">
                <a:solidFill>
                  <a:srgbClr val="C00000"/>
                </a:solidFill>
                <a:effectLst/>
                <a:latin typeface="Times New Roman" panose="02020603050405020304" pitchFamily="18" charset="0"/>
                <a:ea typeface="Times New Roman" panose="02020603050405020304" pitchFamily="18" charset="0"/>
              </a:rPr>
              <a:t>”</a:t>
            </a:r>
            <a:r>
              <a:rPr lang="en-US" sz="1600" dirty="0">
                <a:solidFill>
                  <a:srgbClr val="C00000"/>
                </a:solidFill>
                <a:effectLst/>
                <a:latin typeface="Times New Roman" panose="02020603050405020304" pitchFamily="18" charset="0"/>
                <a:ea typeface="Times New Roman" panose="02020603050405020304" pitchFamily="18" charset="0"/>
              </a:rPr>
              <a:t>.</a:t>
            </a:r>
            <a:endParaRPr lang="en-US" sz="1600" dirty="0"/>
          </a:p>
        </p:txBody>
      </p:sp>
      <p:pic>
        <p:nvPicPr>
          <p:cNvPr id="4" name="Picture 3" descr="Tall happy sunflowers in sunlit field surrounded by trees trending on Artstation">
            <a:extLst>
              <a:ext uri="{FF2B5EF4-FFF2-40B4-BE49-F238E27FC236}">
                <a16:creationId xmlns:a16="http://schemas.microsoft.com/office/drawing/2014/main" id="{AA861A66-B92F-8F0B-A2FB-6C4E90C9E7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78081" y="1382486"/>
            <a:ext cx="4876800" cy="4876800"/>
          </a:xfrm>
          <a:prstGeom prst="rect">
            <a:avLst/>
          </a:prstGeom>
          <a:noFill/>
          <a:ln>
            <a:noFill/>
          </a:ln>
        </p:spPr>
      </p:pic>
      <p:sp>
        <p:nvSpPr>
          <p:cNvPr id="6" name="TextBox 5">
            <a:extLst>
              <a:ext uri="{FF2B5EF4-FFF2-40B4-BE49-F238E27FC236}">
                <a16:creationId xmlns:a16="http://schemas.microsoft.com/office/drawing/2014/main" id="{86408BDC-0681-2BE1-451D-79F9B38F9C63}"/>
              </a:ext>
            </a:extLst>
          </p:cNvPr>
          <p:cNvSpPr txBox="1"/>
          <p:nvPr/>
        </p:nvSpPr>
        <p:spPr>
          <a:xfrm>
            <a:off x="5357327" y="6363898"/>
            <a:ext cx="6097554" cy="369332"/>
          </a:xfrm>
          <a:prstGeom prst="rect">
            <a:avLst/>
          </a:prstGeom>
          <a:noFill/>
        </p:spPr>
        <p:txBody>
          <a:bodyPr wrap="square">
            <a:spAutoFit/>
          </a:bodyPr>
          <a:lstStyle/>
          <a:p>
            <a:pPr marL="0" marR="0" algn="ctr">
              <a:spcBef>
                <a:spcPts val="1205"/>
              </a:spcBef>
              <a:spcAft>
                <a:spcPts val="0"/>
              </a:spcAft>
            </a:pPr>
            <a:r>
              <a:rPr lang="en-US" sz="1800" b="0" kern="0" dirty="0">
                <a:solidFill>
                  <a:srgbClr val="C00000"/>
                </a:solidFill>
                <a:effectLst/>
                <a:latin typeface="Times New Roman" panose="02020603050405020304" pitchFamily="18" charset="0"/>
                <a:ea typeface="Times New Roman" panose="02020603050405020304" pitchFamily="18" charset="0"/>
              </a:rPr>
              <a:t>↑ At 1000 iterations, using the same seed.</a:t>
            </a:r>
            <a:endParaRPr lang="en-US" sz="4000" b="1" kern="0" dirty="0">
              <a:effectLst/>
              <a:latin typeface="Arial" panose="020B0604020202020204" pitchFamily="34" charset="0"/>
              <a:ea typeface="Arial" panose="020B0604020202020204" pitchFamily="34" charset="0"/>
            </a:endParaRPr>
          </a:p>
        </p:txBody>
      </p:sp>
      <p:sp>
        <p:nvSpPr>
          <p:cNvPr id="10" name="TextBox 9">
            <a:extLst>
              <a:ext uri="{FF2B5EF4-FFF2-40B4-BE49-F238E27FC236}">
                <a16:creationId xmlns:a16="http://schemas.microsoft.com/office/drawing/2014/main" id="{97F830A7-A820-F67A-CA4B-833D1208C6A9}"/>
              </a:ext>
            </a:extLst>
          </p:cNvPr>
          <p:cNvSpPr txBox="1"/>
          <p:nvPr/>
        </p:nvSpPr>
        <p:spPr>
          <a:xfrm>
            <a:off x="737119" y="2142263"/>
            <a:ext cx="5523722" cy="1938992"/>
          </a:xfrm>
          <a:prstGeom prst="rect">
            <a:avLst/>
          </a:prstGeom>
          <a:noFill/>
        </p:spPr>
        <p:txBody>
          <a:bodyPr wrap="square">
            <a:spAutoFit/>
          </a:bodyPr>
          <a:lstStyle/>
          <a:p>
            <a:pPr marL="0" marR="0">
              <a:spcBef>
                <a:spcPts val="0"/>
              </a:spcBef>
              <a:spcAft>
                <a:spcPts val="0"/>
              </a:spcAft>
            </a:pPr>
            <a:r>
              <a:rPr lang="en-US" sz="2000" b="1" dirty="0">
                <a:effectLst/>
                <a:latin typeface="Times New Roman" panose="02020603050405020304" pitchFamily="18" charset="0"/>
                <a:ea typeface="Times New Roman" panose="02020603050405020304" pitchFamily="18" charset="0"/>
              </a:rPr>
              <a:t>Writing good prompts</a:t>
            </a:r>
            <a:endParaRPr lang="en-US" sz="2000" b="1" dirty="0">
              <a:effectLst/>
              <a:latin typeface="Arial" panose="020B0604020202020204" pitchFamily="34" charset="0"/>
              <a:ea typeface="Arial" panose="020B0604020202020204" pitchFamily="34" charset="0"/>
            </a:endParaRPr>
          </a:p>
          <a:p>
            <a:pPr marL="0" marR="0" algn="just">
              <a:spcBef>
                <a:spcPts val="1205"/>
              </a:spcBef>
              <a:spcAft>
                <a:spcPts val="0"/>
              </a:spcAft>
            </a:pPr>
            <a:r>
              <a:rPr lang="en-US" sz="1800" b="0" kern="0" dirty="0">
                <a:effectLst/>
                <a:latin typeface="Times New Roman" panose="02020603050405020304" pitchFamily="18" charset="0"/>
                <a:ea typeface="Arial" panose="020B0604020202020204" pitchFamily="34" charset="0"/>
              </a:rPr>
              <a:t>The quality of the result depends on the prompt. Our image wasn’t that great because the prompt didn’t contain enough detail – we left the settings on default. The more specific you are, the more you give the system to work with, and the better the result will be.</a:t>
            </a:r>
            <a:endParaRPr lang="en-US" sz="4000" b="1" kern="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5822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E2A51B-1D76-9EAF-F618-FEDF125B4858}"/>
              </a:ext>
            </a:extLst>
          </p:cNvPr>
          <p:cNvSpPr txBox="1"/>
          <p:nvPr/>
        </p:nvSpPr>
        <p:spPr>
          <a:xfrm>
            <a:off x="849864" y="1017763"/>
            <a:ext cx="5246136" cy="4822474"/>
          </a:xfrm>
          <a:prstGeom prst="rect">
            <a:avLst/>
          </a:prstGeom>
          <a:noFill/>
          <a:ln w="3175">
            <a:solidFill>
              <a:schemeClr val="tx1"/>
            </a:solidFill>
          </a:ln>
        </p:spPr>
        <p:txBody>
          <a:bodyPr wrap="square">
            <a:spAutoFit/>
          </a:bodyPr>
          <a:lstStyle/>
          <a:p>
            <a:pPr marL="0" marR="0">
              <a:lnSpc>
                <a:spcPct val="107000"/>
              </a:lnSpc>
              <a:spcBef>
                <a:spcPts val="0"/>
              </a:spcBef>
              <a:spcAft>
                <a:spcPts val="800"/>
              </a:spcAf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Future Scope of Research for VQGAN + CLIP</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The integration of VQGAN and CLIP offers promising potential for advancing generative modeling and multimodal understanding. Future research can focus on the following areas: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Improved Training Techniques: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Scalability and Efficiency: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Multimodal Integration: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Enhanced Image Manipulation: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Robustness and Generalization: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Ethical and Societal Implications: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Integration with Other Technologies:</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Integration with Cloud AI Services: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
        <p:nvSpPr>
          <p:cNvPr id="4" name="Title 1">
            <a:extLst>
              <a:ext uri="{FF2B5EF4-FFF2-40B4-BE49-F238E27FC236}">
                <a16:creationId xmlns:a16="http://schemas.microsoft.com/office/drawing/2014/main" id="{C43C7196-6E23-2935-F8EB-D9B35195DA10}"/>
              </a:ext>
            </a:extLst>
          </p:cNvPr>
          <p:cNvSpPr txBox="1">
            <a:spLocks/>
          </p:cNvSpPr>
          <p:nvPr/>
        </p:nvSpPr>
        <p:spPr>
          <a:xfrm>
            <a:off x="1010817" y="127968"/>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dirty="0"/>
              <a:t>Conclusion</a:t>
            </a:r>
          </a:p>
        </p:txBody>
      </p:sp>
      <p:sp>
        <p:nvSpPr>
          <p:cNvPr id="8" name="Rectangle 3">
            <a:extLst>
              <a:ext uri="{FF2B5EF4-FFF2-40B4-BE49-F238E27FC236}">
                <a16:creationId xmlns:a16="http://schemas.microsoft.com/office/drawing/2014/main" id="{68B2BED1-3E92-ED7B-0C99-8A9EFBE8D627}"/>
              </a:ext>
            </a:extLst>
          </p:cNvPr>
          <p:cNvSpPr>
            <a:spLocks noChangeArrowheads="1"/>
          </p:cNvSpPr>
          <p:nvPr/>
        </p:nvSpPr>
        <p:spPr bwMode="auto">
          <a:xfrm>
            <a:off x="6191638" y="1017763"/>
            <a:ext cx="5686231" cy="5909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VQGAN:</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Generates high-quality images with efficient codebook representation.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CLIP:</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Encodes and aligns text and images for robust understanding.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Together they create:</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Detailed and contextually accurate images from text descriptions.</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Images that match complex prompts with additional details.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Zero-shot learning capability:</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Applies knowledge to new categories without retraining.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Potential applications:</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Creative content generation.</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Digital art.</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Improved human-computer interaction.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Conclusion:</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VQGAN + CLIP pushes boundaries of text-to-image synthesis.</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Offers a powerful tool for generating semantically coherent images.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885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4D49-45F6-1D2C-6706-AF3DE828AE19}"/>
              </a:ext>
            </a:extLst>
          </p:cNvPr>
          <p:cNvSpPr>
            <a:spLocks noGrp="1"/>
          </p:cNvSpPr>
          <p:nvPr>
            <p:ph type="title"/>
          </p:nvPr>
        </p:nvSpPr>
        <p:spPr/>
        <p:txBody>
          <a:bodyPr/>
          <a:lstStyle/>
          <a:p>
            <a:r>
              <a:rPr lang="en-US" dirty="0"/>
              <a:t>Reference :</a:t>
            </a:r>
          </a:p>
        </p:txBody>
      </p:sp>
      <p:sp>
        <p:nvSpPr>
          <p:cNvPr id="4" name="TextBox 3">
            <a:extLst>
              <a:ext uri="{FF2B5EF4-FFF2-40B4-BE49-F238E27FC236}">
                <a16:creationId xmlns:a16="http://schemas.microsoft.com/office/drawing/2014/main" id="{257CCE00-26EA-45DC-C664-0616536152BE}"/>
              </a:ext>
            </a:extLst>
          </p:cNvPr>
          <p:cNvSpPr txBox="1"/>
          <p:nvPr/>
        </p:nvSpPr>
        <p:spPr>
          <a:xfrm>
            <a:off x="1061358" y="1541077"/>
            <a:ext cx="6097554" cy="4611455"/>
          </a:xfrm>
          <a:prstGeom prst="rect">
            <a:avLst/>
          </a:prstGeom>
          <a:noFill/>
        </p:spPr>
        <p:txBody>
          <a:bodyPr wrap="square">
            <a:spAutoFit/>
          </a:bodyPr>
          <a:lstStyle/>
          <a:p>
            <a:pPr marL="1143000" marR="391795" lvl="2" indent="-228600">
              <a:lnSpc>
                <a:spcPct val="105000"/>
              </a:lnSpc>
              <a:spcBef>
                <a:spcPts val="900"/>
              </a:spcBef>
              <a:spcAft>
                <a:spcPts val="0"/>
              </a:spcAft>
              <a:buSzPts val="1100"/>
              <a:buFont typeface="Times New Roman" panose="02020603050405020304" pitchFamily="18" charset="0"/>
              <a:buAutoNum type="arabicPeriod"/>
              <a:tabLst>
                <a:tab pos="847725" algn="l"/>
              </a:tabLst>
            </a:pPr>
            <a:r>
              <a:rPr lang="en-US" sz="1400" dirty="0">
                <a:effectLst/>
                <a:latin typeface="Times New Roman" panose="02020603050405020304" pitchFamily="18" charset="0"/>
                <a:ea typeface="Times New Roman" panose="02020603050405020304" pitchFamily="18" charset="0"/>
              </a:rPr>
              <a:t>Liu, X., Lin, Z., Zhang, J., Zhao, H., Tran, Q., Wang, X., and Li, H.: Open-edit: Open-domain image manipulation with open-vocabulary instructions. In: Computer Vision–ECCV 2020: 16th European Conference, Glasgow, UK, August 23–28, 2020, Proceedings, Part XI 16, pp. 89–106 (2020)</a:t>
            </a:r>
          </a:p>
          <a:p>
            <a:pPr marL="1143000" marR="391795" lvl="2" indent="-228600">
              <a:lnSpc>
                <a:spcPct val="105000"/>
              </a:lnSpc>
              <a:spcBef>
                <a:spcPts val="900"/>
              </a:spcBef>
              <a:spcAft>
                <a:spcPts val="0"/>
              </a:spcAft>
              <a:buSzPts val="1100"/>
              <a:buFont typeface="Times New Roman" panose="02020603050405020304" pitchFamily="18" charset="0"/>
              <a:buAutoNum type="arabicPeriod"/>
              <a:tabLst>
                <a:tab pos="847725" algn="l"/>
              </a:tabLst>
            </a:pPr>
            <a:r>
              <a:rPr lang="en-US" sz="1400" dirty="0">
                <a:effectLst/>
                <a:latin typeface="Times New Roman" panose="02020603050405020304" pitchFamily="18" charset="0"/>
                <a:ea typeface="Times New Roman" panose="02020603050405020304" pitchFamily="18" charset="0"/>
              </a:rPr>
              <a:t>Ramesh, A., Pavlov, M., Goh, G., Gray, S., Voss, C., Radford, A., Chen, M., and </a:t>
            </a:r>
            <a:r>
              <a:rPr lang="en-US" sz="1400" dirty="0" err="1">
                <a:effectLst/>
                <a:latin typeface="Times New Roman" panose="02020603050405020304" pitchFamily="18" charset="0"/>
                <a:ea typeface="Times New Roman" panose="02020603050405020304" pitchFamily="18" charset="0"/>
              </a:rPr>
              <a:t>Sutskever</a:t>
            </a:r>
            <a:r>
              <a:rPr lang="en-US" sz="1400" dirty="0">
                <a:effectLst/>
                <a:latin typeface="Times New Roman" panose="02020603050405020304" pitchFamily="18" charset="0"/>
                <a:ea typeface="Times New Roman" panose="02020603050405020304" pitchFamily="18" charset="0"/>
              </a:rPr>
              <a:t>, I.: Zero-Shot Text-to-Image Generation. In: </a:t>
            </a:r>
            <a:r>
              <a:rPr lang="en-US" sz="1400" dirty="0" err="1">
                <a:effectLst/>
                <a:latin typeface="Times New Roman" panose="02020603050405020304" pitchFamily="18" charset="0"/>
                <a:ea typeface="Times New Roman" panose="02020603050405020304" pitchFamily="18" charset="0"/>
              </a:rPr>
              <a:t>Meila</a:t>
            </a:r>
            <a:r>
              <a:rPr lang="en-US" sz="1400" dirty="0">
                <a:effectLst/>
                <a:latin typeface="Times New Roman" panose="02020603050405020304" pitchFamily="18" charset="0"/>
                <a:ea typeface="Times New Roman" panose="02020603050405020304" pitchFamily="18" charset="0"/>
              </a:rPr>
              <a:t>, M., and Zhang, T. (eds.) Proceedings of the 38th International Conference on Machine Learning. Proceedings of Machine Learning Research, pp. 8821–8831. PMLR (2021)</a:t>
            </a:r>
          </a:p>
          <a:p>
            <a:pPr marL="1143000" marR="391795" lvl="2" indent="-228600">
              <a:lnSpc>
                <a:spcPct val="105000"/>
              </a:lnSpc>
              <a:spcBef>
                <a:spcPts val="900"/>
              </a:spcBef>
              <a:buSzPts val="1100"/>
              <a:buFont typeface="Times New Roman" panose="02020603050405020304" pitchFamily="18" charset="0"/>
              <a:buAutoNum type="arabicPeriod"/>
              <a:tabLst>
                <a:tab pos="847725" algn="l"/>
              </a:tabLst>
            </a:pPr>
            <a:r>
              <a:rPr lang="en-US" sz="1400" dirty="0">
                <a:latin typeface="Times New Roman" panose="02020603050405020304" pitchFamily="18" charset="0"/>
              </a:rPr>
              <a:t>Liu, X., Gong, C., Wu, L., Zhang, S., Su, H., and Liu, Q.: </a:t>
            </a:r>
            <a:r>
              <a:rPr lang="en-US" sz="1400" dirty="0" err="1">
                <a:latin typeface="Times New Roman" panose="02020603050405020304" pitchFamily="18" charset="0"/>
              </a:rPr>
              <a:t>FuseDream</a:t>
            </a:r>
            <a:r>
              <a:rPr lang="en-US" sz="1400" dirty="0">
                <a:latin typeface="Times New Roman" panose="02020603050405020304" pitchFamily="18" charset="0"/>
              </a:rPr>
              <a:t>: </a:t>
            </a:r>
            <a:r>
              <a:rPr lang="en-US" sz="1400" dirty="0" err="1">
                <a:latin typeface="Times New Roman" panose="02020603050405020304" pitchFamily="18" charset="0"/>
              </a:rPr>
              <a:t>TrainingFree</a:t>
            </a:r>
            <a:r>
              <a:rPr lang="en-US" sz="1400" dirty="0">
                <a:latin typeface="Times New Roman" panose="02020603050405020304" pitchFamily="18" charset="0"/>
              </a:rPr>
              <a:t> Text-to-Image Generation with Improved CLIP+GAN Space Optimization, (2021). </a:t>
            </a:r>
            <a:r>
              <a:rPr lang="en-US" sz="1400" dirty="0" err="1">
                <a:latin typeface="Times New Roman" panose="02020603050405020304" pitchFamily="18" charset="0"/>
              </a:rPr>
              <a:t>arXiv</a:t>
            </a:r>
            <a:r>
              <a:rPr lang="en-US" sz="1400" dirty="0">
                <a:latin typeface="Times New Roman" panose="02020603050405020304" pitchFamily="18" charset="0"/>
              </a:rPr>
              <a:t>: 2112.01573v1 [cs.CV]</a:t>
            </a:r>
          </a:p>
          <a:p>
            <a:pPr marL="1143000" marR="391795" lvl="2" indent="-228600">
              <a:lnSpc>
                <a:spcPct val="105000"/>
              </a:lnSpc>
              <a:spcBef>
                <a:spcPts val="900"/>
              </a:spcBef>
              <a:buSzPts val="1100"/>
              <a:buFont typeface="Times New Roman" panose="02020603050405020304" pitchFamily="18" charset="0"/>
              <a:buAutoNum type="arabicPeriod"/>
              <a:tabLst>
                <a:tab pos="847725" algn="l"/>
              </a:tabLst>
            </a:pPr>
            <a:r>
              <a:rPr lang="en-US" sz="1400" dirty="0">
                <a:latin typeface="Times New Roman" panose="02020603050405020304" pitchFamily="18" charset="0"/>
              </a:rPr>
              <a:t>Srivastava, N. and </a:t>
            </a:r>
            <a:r>
              <a:rPr lang="en-US" sz="1400" dirty="0" err="1">
                <a:latin typeface="Times New Roman" panose="02020603050405020304" pitchFamily="18" charset="0"/>
              </a:rPr>
              <a:t>Salakhutdinov</a:t>
            </a:r>
            <a:r>
              <a:rPr lang="en-US" sz="1400" dirty="0">
                <a:latin typeface="Times New Roman" panose="02020603050405020304" pitchFamily="18" charset="0"/>
              </a:rPr>
              <a:t>, R. Multimodal learning with deep </a:t>
            </a:r>
            <a:r>
              <a:rPr lang="en-US" sz="1400" dirty="0" err="1">
                <a:latin typeface="Times New Roman" panose="02020603050405020304" pitchFamily="18" charset="0"/>
              </a:rPr>
              <a:t>boltzmann</a:t>
            </a:r>
            <a:r>
              <a:rPr lang="en-US" sz="1400" dirty="0">
                <a:latin typeface="Times New Roman" panose="02020603050405020304" pitchFamily="18" charset="0"/>
              </a:rPr>
              <a:t> machines. In NIPS, 2012</a:t>
            </a:r>
          </a:p>
          <a:p>
            <a:pPr marL="1143000" marR="391795" lvl="2" indent="-228600">
              <a:lnSpc>
                <a:spcPct val="105000"/>
              </a:lnSpc>
              <a:spcBef>
                <a:spcPts val="900"/>
              </a:spcBef>
              <a:spcAft>
                <a:spcPts val="0"/>
              </a:spcAft>
              <a:buSzPts val="1100"/>
              <a:buFont typeface="Times New Roman" panose="02020603050405020304" pitchFamily="18" charset="0"/>
              <a:buAutoNum type="arabicPeriod"/>
              <a:tabLst>
                <a:tab pos="847725" algn="l"/>
              </a:tabLst>
            </a:pP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9880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73F8-C5AF-11AE-FDC8-FECD9A293FB5}"/>
              </a:ext>
            </a:extLst>
          </p:cNvPr>
          <p:cNvSpPr>
            <a:spLocks noGrp="1"/>
          </p:cNvSpPr>
          <p:nvPr>
            <p:ph type="title"/>
          </p:nvPr>
        </p:nvSpPr>
        <p:spPr>
          <a:xfrm>
            <a:off x="1371600" y="405881"/>
            <a:ext cx="9601200" cy="629816"/>
          </a:xfrm>
        </p:spPr>
        <p:txBody>
          <a:bodyPr>
            <a:normAutofit fontScale="90000"/>
          </a:bodyPr>
          <a:lstStyle/>
          <a:p>
            <a:pPr algn="ctr"/>
            <a:r>
              <a:rPr lang="en-US" b="1" dirty="0"/>
              <a:t>Abstract</a:t>
            </a:r>
          </a:p>
        </p:txBody>
      </p:sp>
      <p:sp>
        <p:nvSpPr>
          <p:cNvPr id="4" name="TextBox 3">
            <a:extLst>
              <a:ext uri="{FF2B5EF4-FFF2-40B4-BE49-F238E27FC236}">
                <a16:creationId xmlns:a16="http://schemas.microsoft.com/office/drawing/2014/main" id="{3ED61C05-D2A7-CC8B-210E-98DAC5B8AB1B}"/>
              </a:ext>
            </a:extLst>
          </p:cNvPr>
          <p:cNvSpPr txBox="1"/>
          <p:nvPr/>
        </p:nvSpPr>
        <p:spPr>
          <a:xfrm>
            <a:off x="1219200" y="1127487"/>
            <a:ext cx="10742645" cy="484850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b="1" dirty="0"/>
              <a:t>Challenge</a:t>
            </a:r>
            <a:r>
              <a:rPr lang="en-US" sz="1600" dirty="0"/>
              <a:t> : Generating realistic images and videos from text descriptions is difficult in AI.</a:t>
            </a:r>
          </a:p>
          <a:p>
            <a:pPr marL="285750" indent="-285750">
              <a:lnSpc>
                <a:spcPct val="150000"/>
              </a:lnSpc>
              <a:buFont typeface="Wingdings" panose="05000000000000000000" pitchFamily="2" charset="2"/>
              <a:buChar char="Ø"/>
            </a:pPr>
            <a:r>
              <a:rPr lang="en-US" sz="1600" b="1" dirty="0"/>
              <a:t>Innovative Approach</a:t>
            </a:r>
            <a:r>
              <a:rPr lang="en-US" sz="1600" dirty="0"/>
              <a:t>: Uses CLIP for multimodal understanding and Transformers for sequence generation.</a:t>
            </a:r>
          </a:p>
          <a:p>
            <a:pPr marL="285750" indent="-285750">
              <a:lnSpc>
                <a:spcPct val="150000"/>
              </a:lnSpc>
              <a:buFont typeface="Wingdings" panose="05000000000000000000" pitchFamily="2" charset="2"/>
              <a:buChar char="Ø"/>
            </a:pPr>
            <a:r>
              <a:rPr lang="en-US" sz="1600" b="1" dirty="0"/>
              <a:t>CLIP Model</a:t>
            </a:r>
            <a:r>
              <a:rPr lang="en-US" sz="1600" dirty="0"/>
              <a:t>: Embeds text and image in a shared space for effective cross-modal matching.</a:t>
            </a:r>
          </a:p>
          <a:p>
            <a:pPr marL="285750" indent="-285750">
              <a:lnSpc>
                <a:spcPct val="150000"/>
              </a:lnSpc>
              <a:buFont typeface="Wingdings" panose="05000000000000000000" pitchFamily="2" charset="2"/>
              <a:buChar char="Ø"/>
            </a:pPr>
            <a:r>
              <a:rPr lang="en-US" sz="1600" b="1" dirty="0"/>
              <a:t>Transformers</a:t>
            </a:r>
            <a:r>
              <a:rPr lang="en-US" sz="1600" dirty="0"/>
              <a:t>: Generate coherent and diverse outputs across static and dynamic visuals.</a:t>
            </a:r>
          </a:p>
          <a:p>
            <a:pPr marL="285750" indent="-285750">
              <a:lnSpc>
                <a:spcPct val="150000"/>
              </a:lnSpc>
              <a:buFont typeface="Wingdings" panose="05000000000000000000" pitchFamily="2" charset="2"/>
              <a:buChar char="Ø"/>
            </a:pPr>
            <a:r>
              <a:rPr lang="en-US" sz="1600" b="1" dirty="0"/>
              <a:t>Unified Framework</a:t>
            </a:r>
            <a:r>
              <a:rPr lang="en-US" sz="1600" dirty="0"/>
              <a:t>: Combines CLIP and Transformers to enhance AI-driven multimedia generation.</a:t>
            </a:r>
          </a:p>
          <a:p>
            <a:pPr marL="285750" indent="-285750">
              <a:lnSpc>
                <a:spcPct val="150000"/>
              </a:lnSpc>
              <a:buFont typeface="Wingdings" panose="05000000000000000000" pitchFamily="2" charset="2"/>
              <a:buChar char="Ø"/>
            </a:pPr>
            <a:r>
              <a:rPr lang="en-US" sz="1600" b="1" dirty="0"/>
              <a:t>Novel Method</a:t>
            </a:r>
            <a:r>
              <a:rPr lang="en-US" sz="1600" dirty="0"/>
              <a:t> : Uses a pretrained joint image-text encoder to guide an image generative model.</a:t>
            </a:r>
          </a:p>
          <a:p>
            <a:pPr marL="285750" indent="-285750">
              <a:lnSpc>
                <a:spcPct val="150000"/>
              </a:lnSpc>
              <a:buFont typeface="Wingdings" panose="05000000000000000000" pitchFamily="2" charset="2"/>
              <a:buChar char="Ø"/>
            </a:pPr>
            <a:r>
              <a:rPr lang="en-US" sz="1600" b="1" dirty="0"/>
              <a:t>Loss Function</a:t>
            </a:r>
            <a:r>
              <a:rPr lang="en-US" sz="1600" dirty="0"/>
              <a:t>: Multimodal encoder evaluates text-image similarity and backpropagates to the image generator.</a:t>
            </a:r>
          </a:p>
          <a:p>
            <a:pPr marL="285750" indent="-285750">
              <a:lnSpc>
                <a:spcPct val="150000"/>
              </a:lnSpc>
              <a:buFont typeface="Wingdings" panose="05000000000000000000" pitchFamily="2" charset="2"/>
              <a:buChar char="Ø"/>
            </a:pPr>
            <a:r>
              <a:rPr lang="en-US" sz="1600" b="1" dirty="0"/>
              <a:t>Generation vs. Editing</a:t>
            </a:r>
            <a:r>
              <a:rPr lang="en-US" sz="1600" dirty="0"/>
              <a:t> : Generates from random noise or edits specific images based on text input.</a:t>
            </a:r>
          </a:p>
          <a:p>
            <a:pPr marL="285750" indent="-285750">
              <a:lnSpc>
                <a:spcPct val="150000"/>
              </a:lnSpc>
              <a:buFont typeface="Wingdings" panose="05000000000000000000" pitchFamily="2" charset="2"/>
              <a:buChar char="Ø"/>
            </a:pPr>
            <a:r>
              <a:rPr lang="en-US" sz="1600" b="1" dirty="0"/>
              <a:t>No Additional Training</a:t>
            </a:r>
            <a:r>
              <a:rPr lang="en-US" sz="1600" dirty="0"/>
              <a:t>: Relies solely on pretrained models, unlike methods that require training from scratch.</a:t>
            </a:r>
          </a:p>
          <a:p>
            <a:pPr marL="285750" indent="-285750">
              <a:lnSpc>
                <a:spcPct val="150000"/>
              </a:lnSpc>
              <a:buFont typeface="Wingdings" panose="05000000000000000000" pitchFamily="2" charset="2"/>
              <a:buChar char="Ø"/>
            </a:pPr>
            <a:r>
              <a:rPr lang="en-US" sz="1600" b="1" dirty="0"/>
              <a:t>Advancement</a:t>
            </a:r>
            <a:r>
              <a:rPr lang="en-US" sz="1600" dirty="0"/>
              <a:t>: Offers a more efficient approach to generating and editing images from text, advancing the state-of-the-art in AI multimedia generation.</a:t>
            </a:r>
          </a:p>
          <a:p>
            <a:pPr marL="285750" indent="-285750">
              <a:lnSpc>
                <a:spcPct val="150000"/>
              </a:lnSpc>
              <a:buFont typeface="Wingdings" panose="05000000000000000000" pitchFamily="2" charset="2"/>
              <a:buChar char="Ø"/>
            </a:pPr>
            <a:endParaRPr lang="en-US" sz="1600" dirty="0"/>
          </a:p>
          <a:p>
            <a:pPr>
              <a:lnSpc>
                <a:spcPct val="150000"/>
              </a:lnSpc>
            </a:pPr>
            <a:r>
              <a:rPr lang="en-US" sz="1600" dirty="0"/>
              <a:t>Reference: </a:t>
            </a:r>
            <a:r>
              <a:rPr lang="en-US" sz="1800" dirty="0">
                <a:effectLst/>
                <a:latin typeface="Calibri" panose="020F0502020204030204" pitchFamily="34" charset="0"/>
                <a:ea typeface="Calibri" panose="020F0502020204030204" pitchFamily="34" charset="0"/>
                <a:cs typeface="Times New Roman" panose="02020603050405020304" pitchFamily="18" charset="0"/>
              </a:rPr>
              <a:t>Liu et al., Ramesh et al., and Nichol et al.</a:t>
            </a:r>
            <a:endParaRPr lang="en-US" sz="1600" dirty="0"/>
          </a:p>
        </p:txBody>
      </p:sp>
    </p:spTree>
    <p:extLst>
      <p:ext uri="{BB962C8B-B14F-4D97-AF65-F5344CB8AC3E}">
        <p14:creationId xmlns:p14="http://schemas.microsoft.com/office/powerpoint/2010/main" val="364523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73F8-C5AF-11AE-FDC8-FECD9A293FB5}"/>
              </a:ext>
            </a:extLst>
          </p:cNvPr>
          <p:cNvSpPr>
            <a:spLocks noGrp="1"/>
          </p:cNvSpPr>
          <p:nvPr>
            <p:ph type="title"/>
          </p:nvPr>
        </p:nvSpPr>
        <p:spPr>
          <a:xfrm>
            <a:off x="1371600" y="405881"/>
            <a:ext cx="9601200" cy="629816"/>
          </a:xfrm>
        </p:spPr>
        <p:txBody>
          <a:bodyPr>
            <a:normAutofit fontScale="90000"/>
          </a:bodyPr>
          <a:lstStyle/>
          <a:p>
            <a:pPr algn="ctr"/>
            <a:r>
              <a:rPr lang="en-US" b="1" dirty="0"/>
              <a:t>Introduction</a:t>
            </a:r>
          </a:p>
        </p:txBody>
      </p:sp>
      <p:sp>
        <p:nvSpPr>
          <p:cNvPr id="4" name="TextBox 3">
            <a:extLst>
              <a:ext uri="{FF2B5EF4-FFF2-40B4-BE49-F238E27FC236}">
                <a16:creationId xmlns:a16="http://schemas.microsoft.com/office/drawing/2014/main" id="{3ED61C05-D2A7-CC8B-210E-98DAC5B8AB1B}"/>
              </a:ext>
            </a:extLst>
          </p:cNvPr>
          <p:cNvSpPr txBox="1"/>
          <p:nvPr/>
        </p:nvSpPr>
        <p:spPr>
          <a:xfrm>
            <a:off x="1219200" y="1127487"/>
            <a:ext cx="10742645" cy="425398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400" dirty="0"/>
              <a:t>Generating or manipulating high-quality images from text is challenging, requiring a strong link between visual and textual representations. Previous methods like Open-Edit enabled simple text-based image manipulations but didn't support image generation. Models like DALL-E and GLIDE introduced generation from text prompts but lacked image manipulation capabilities.</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The synthesis of visual content from textual descriptions is a crucial area in AI, with applications in digital content creation, virtual environments, and interactive media. Recent advancements in deep learning, particularly with multimodal models like CLIP and generative models like Transformers, offer promising solutions. CLIP's pre-training allows it to effectively encode semantic information from text and retrieve visual representations. Transformers' attention mechanisms capture intricate patterns, making them ideal for generating high-quality visual and video outputs.</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This research explores integrating CLIP and Transformer architectures to enhance the quality, diversity, and contextual relevance of generated multimedia content. By leveraging CLIP's multimodal understanding and Transformers' generative capabilities, we aim to advance AI-driven creativity, enabling systems to interpret nuanced textual descriptions and produce visually compelling outputs.</a:t>
            </a:r>
          </a:p>
        </p:txBody>
      </p:sp>
    </p:spTree>
    <p:extLst>
      <p:ext uri="{BB962C8B-B14F-4D97-AF65-F5344CB8AC3E}">
        <p14:creationId xmlns:p14="http://schemas.microsoft.com/office/powerpoint/2010/main" val="215352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736F9A-52FB-90AC-9365-D1489DACD298}"/>
              </a:ext>
            </a:extLst>
          </p:cNvPr>
          <p:cNvPicPr>
            <a:picLocks noChangeAspect="1"/>
          </p:cNvPicPr>
          <p:nvPr/>
        </p:nvPicPr>
        <p:blipFill>
          <a:blip r:embed="rId2"/>
          <a:stretch>
            <a:fillRect/>
          </a:stretch>
        </p:blipFill>
        <p:spPr>
          <a:xfrm>
            <a:off x="745472" y="774664"/>
            <a:ext cx="5350528" cy="4359689"/>
          </a:xfrm>
          <a:prstGeom prst="rect">
            <a:avLst/>
          </a:prstGeom>
        </p:spPr>
      </p:pic>
      <p:sp>
        <p:nvSpPr>
          <p:cNvPr id="4" name="TextBox 3">
            <a:extLst>
              <a:ext uri="{FF2B5EF4-FFF2-40B4-BE49-F238E27FC236}">
                <a16:creationId xmlns:a16="http://schemas.microsoft.com/office/drawing/2014/main" id="{8CEF5FC4-6038-8E0A-BF76-F20FBC956ECF}"/>
              </a:ext>
            </a:extLst>
          </p:cNvPr>
          <p:cNvSpPr txBox="1"/>
          <p:nvPr/>
        </p:nvSpPr>
        <p:spPr>
          <a:xfrm>
            <a:off x="6221185" y="839756"/>
            <a:ext cx="6097554" cy="646331"/>
          </a:xfrm>
          <a:prstGeom prst="rect">
            <a:avLst/>
          </a:prstGeom>
          <a:noFill/>
        </p:spPr>
        <p:txBody>
          <a:bodyPr wrap="square">
            <a:spAutoFit/>
          </a:bodyPr>
          <a:lstStyle/>
          <a:p>
            <a:r>
              <a:rPr lang="en-US" dirty="0"/>
              <a:t>Super-resolution enhances the image by adding more details and generates the output with high fidelity.</a:t>
            </a:r>
          </a:p>
        </p:txBody>
      </p:sp>
      <p:sp>
        <p:nvSpPr>
          <p:cNvPr id="6" name="TextBox 5">
            <a:extLst>
              <a:ext uri="{FF2B5EF4-FFF2-40B4-BE49-F238E27FC236}">
                <a16:creationId xmlns:a16="http://schemas.microsoft.com/office/drawing/2014/main" id="{59D3A3A8-F7B1-731C-1298-F0903511D1B6}"/>
              </a:ext>
            </a:extLst>
          </p:cNvPr>
          <p:cNvSpPr txBox="1"/>
          <p:nvPr/>
        </p:nvSpPr>
        <p:spPr>
          <a:xfrm>
            <a:off x="6281835" y="1734235"/>
            <a:ext cx="6162868" cy="646331"/>
          </a:xfrm>
          <a:prstGeom prst="rect">
            <a:avLst/>
          </a:prstGeom>
          <a:noFill/>
        </p:spPr>
        <p:txBody>
          <a:bodyPr wrap="square">
            <a:spAutoFit/>
          </a:bodyPr>
          <a:lstStyle/>
          <a:p>
            <a:r>
              <a:rPr lang="en-US" dirty="0"/>
              <a:t>Style change transfers the image to another domain with mutual information.</a:t>
            </a:r>
          </a:p>
        </p:txBody>
      </p:sp>
      <p:sp>
        <p:nvSpPr>
          <p:cNvPr id="8" name="TextBox 7">
            <a:extLst>
              <a:ext uri="{FF2B5EF4-FFF2-40B4-BE49-F238E27FC236}">
                <a16:creationId xmlns:a16="http://schemas.microsoft.com/office/drawing/2014/main" id="{420F9B37-4593-AE49-3189-C51ECEB3BD5C}"/>
              </a:ext>
            </a:extLst>
          </p:cNvPr>
          <p:cNvSpPr txBox="1"/>
          <p:nvPr/>
        </p:nvSpPr>
        <p:spPr>
          <a:xfrm>
            <a:off x="6221185" y="2618124"/>
            <a:ext cx="6223518" cy="646331"/>
          </a:xfrm>
          <a:prstGeom prst="rect">
            <a:avLst/>
          </a:prstGeom>
          <a:noFill/>
        </p:spPr>
        <p:txBody>
          <a:bodyPr wrap="square">
            <a:spAutoFit/>
          </a:bodyPr>
          <a:lstStyle/>
          <a:p>
            <a:r>
              <a:rPr lang="en-US" dirty="0"/>
              <a:t>Text-to-image generates high quality images that are well aligned with user input.</a:t>
            </a:r>
          </a:p>
        </p:txBody>
      </p:sp>
      <p:pic>
        <p:nvPicPr>
          <p:cNvPr id="9" name="Picture 8">
            <a:extLst>
              <a:ext uri="{FF2B5EF4-FFF2-40B4-BE49-F238E27FC236}">
                <a16:creationId xmlns:a16="http://schemas.microsoft.com/office/drawing/2014/main" id="{115F4305-EE01-1935-F2CD-883F19E1CF6D}"/>
              </a:ext>
            </a:extLst>
          </p:cNvPr>
          <p:cNvPicPr>
            <a:picLocks noChangeAspect="1"/>
          </p:cNvPicPr>
          <p:nvPr/>
        </p:nvPicPr>
        <p:blipFill>
          <a:blip r:embed="rId3"/>
          <a:stretch>
            <a:fillRect/>
          </a:stretch>
        </p:blipFill>
        <p:spPr>
          <a:xfrm>
            <a:off x="6281835" y="3593545"/>
            <a:ext cx="5717171" cy="2976465"/>
          </a:xfrm>
          <a:prstGeom prst="rect">
            <a:avLst/>
          </a:prstGeom>
        </p:spPr>
      </p:pic>
      <p:sp>
        <p:nvSpPr>
          <p:cNvPr id="11" name="TextBox 10">
            <a:extLst>
              <a:ext uri="{FF2B5EF4-FFF2-40B4-BE49-F238E27FC236}">
                <a16:creationId xmlns:a16="http://schemas.microsoft.com/office/drawing/2014/main" id="{C32C7ED6-E8D1-D53F-6A66-8D47050D9A2F}"/>
              </a:ext>
            </a:extLst>
          </p:cNvPr>
          <p:cNvSpPr txBox="1"/>
          <p:nvPr/>
        </p:nvSpPr>
        <p:spPr>
          <a:xfrm>
            <a:off x="4875245" y="182457"/>
            <a:ext cx="6223518" cy="369332"/>
          </a:xfrm>
          <a:prstGeom prst="rect">
            <a:avLst/>
          </a:prstGeom>
          <a:noFill/>
        </p:spPr>
        <p:txBody>
          <a:bodyPr wrap="square">
            <a:spAutoFit/>
          </a:bodyPr>
          <a:lstStyle/>
          <a:p>
            <a:r>
              <a:rPr lang="en-US" dirty="0"/>
              <a:t>AI Image generation</a:t>
            </a:r>
          </a:p>
        </p:txBody>
      </p:sp>
    </p:spTree>
    <p:extLst>
      <p:ext uri="{BB962C8B-B14F-4D97-AF65-F5344CB8AC3E}">
        <p14:creationId xmlns:p14="http://schemas.microsoft.com/office/powerpoint/2010/main" val="98044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73F8-C5AF-11AE-FDC8-FECD9A293FB5}"/>
              </a:ext>
            </a:extLst>
          </p:cNvPr>
          <p:cNvSpPr>
            <a:spLocks noGrp="1"/>
          </p:cNvSpPr>
          <p:nvPr>
            <p:ph type="title"/>
          </p:nvPr>
        </p:nvSpPr>
        <p:spPr>
          <a:xfrm>
            <a:off x="1371600" y="405881"/>
            <a:ext cx="9601200" cy="629816"/>
          </a:xfrm>
        </p:spPr>
        <p:txBody>
          <a:bodyPr>
            <a:normAutofit fontScale="90000"/>
          </a:bodyPr>
          <a:lstStyle/>
          <a:p>
            <a:pPr algn="ctr"/>
            <a:r>
              <a:rPr lang="en-US" b="1" dirty="0"/>
              <a:t>Motivation &amp; Literature Survey</a:t>
            </a:r>
          </a:p>
        </p:txBody>
      </p:sp>
      <p:sp>
        <p:nvSpPr>
          <p:cNvPr id="4" name="TextBox 3">
            <a:extLst>
              <a:ext uri="{FF2B5EF4-FFF2-40B4-BE49-F238E27FC236}">
                <a16:creationId xmlns:a16="http://schemas.microsoft.com/office/drawing/2014/main" id="{3ED61C05-D2A7-CC8B-210E-98DAC5B8AB1B}"/>
              </a:ext>
            </a:extLst>
          </p:cNvPr>
          <p:cNvSpPr txBox="1"/>
          <p:nvPr/>
        </p:nvSpPr>
        <p:spPr>
          <a:xfrm>
            <a:off x="1219200" y="1127487"/>
            <a:ext cx="10742645" cy="5546647"/>
          </a:xfrm>
          <a:prstGeom prst="rect">
            <a:avLst/>
          </a:prstGeom>
          <a:noFill/>
        </p:spPr>
        <p:txBody>
          <a:bodyPr wrap="square">
            <a:spAutoFit/>
          </a:bodyPr>
          <a:lstStyle/>
          <a:p>
            <a:pPr>
              <a:lnSpc>
                <a:spcPct val="150000"/>
              </a:lnSpc>
            </a:pPr>
            <a:r>
              <a:rPr lang="en-US" sz="1400" b="1" dirty="0"/>
              <a:t>Motivation</a:t>
            </a:r>
          </a:p>
          <a:p>
            <a:pPr marL="285750" indent="-285750">
              <a:lnSpc>
                <a:spcPct val="150000"/>
              </a:lnSpc>
              <a:buFont typeface="Wingdings" panose="05000000000000000000" pitchFamily="2" charset="2"/>
              <a:buChar char="Ø"/>
            </a:pPr>
            <a:r>
              <a:rPr lang="en-US" sz="1400" dirty="0"/>
              <a:t>Transformative AI Models: Aim to generate complex multimedia content from textual prompts.</a:t>
            </a:r>
          </a:p>
          <a:p>
            <a:pPr marL="285750" indent="-285750">
              <a:lnSpc>
                <a:spcPct val="150000"/>
              </a:lnSpc>
              <a:buFont typeface="Wingdings" panose="05000000000000000000" pitchFamily="2" charset="2"/>
              <a:buChar char="Ø"/>
            </a:pPr>
            <a:r>
              <a:rPr lang="en-US" sz="1400" dirty="0"/>
              <a:t>Current Challenges: Existing models struggle with semantic coherence and fidelity.</a:t>
            </a:r>
          </a:p>
          <a:p>
            <a:pPr marL="285750" indent="-285750">
              <a:lnSpc>
                <a:spcPct val="150000"/>
              </a:lnSpc>
              <a:buFont typeface="Wingdings" panose="05000000000000000000" pitchFamily="2" charset="2"/>
              <a:buChar char="Ø"/>
            </a:pPr>
            <a:r>
              <a:rPr lang="en-US" sz="1400" dirty="0"/>
              <a:t>Integration Approach: Combining CLIP and Transformers to overcome these challenges.</a:t>
            </a:r>
          </a:p>
          <a:p>
            <a:pPr marL="285750" indent="-285750">
              <a:lnSpc>
                <a:spcPct val="150000"/>
              </a:lnSpc>
              <a:buFont typeface="Wingdings" panose="05000000000000000000" pitchFamily="2" charset="2"/>
              <a:buChar char="Ø"/>
            </a:pPr>
            <a:r>
              <a:rPr lang="en-US" sz="1400" dirty="0"/>
              <a:t>Applications: Potential to revolutionize personalized content creation, interactive storytelling, and immersive experiences.</a:t>
            </a:r>
          </a:p>
          <a:p>
            <a:pPr>
              <a:lnSpc>
                <a:spcPct val="150000"/>
              </a:lnSpc>
            </a:pPr>
            <a:endParaRPr lang="en-US" sz="1400" dirty="0"/>
          </a:p>
          <a:p>
            <a:pPr>
              <a:lnSpc>
                <a:spcPct val="150000"/>
              </a:lnSpc>
            </a:pPr>
            <a:r>
              <a:rPr lang="en-US" sz="1400" b="1" dirty="0"/>
              <a:t>Literature Review</a:t>
            </a:r>
          </a:p>
          <a:p>
            <a:pPr>
              <a:lnSpc>
                <a:spcPct val="150000"/>
              </a:lnSpc>
            </a:pPr>
            <a:r>
              <a:rPr lang="en-US" sz="1400" dirty="0"/>
              <a:t>Pre-Training Methods in NLP and CV</a:t>
            </a:r>
          </a:p>
          <a:p>
            <a:pPr marL="285750" indent="-285750">
              <a:lnSpc>
                <a:spcPct val="150000"/>
              </a:lnSpc>
              <a:buFont typeface="Wingdings" panose="05000000000000000000" pitchFamily="2" charset="2"/>
              <a:buChar char="Ø"/>
            </a:pPr>
            <a:r>
              <a:rPr lang="en-US" sz="1400" dirty="0"/>
              <a:t>NLP Advances: Autoregressive and masked language modeling have significantly improved NLP capabilities (Dai &amp; Le, 2015; Peters et al., 2018; Howard &amp; Ruder, 2018; Radford et al., 2018; Devlin et al., 2018; </a:t>
            </a:r>
            <a:r>
              <a:rPr lang="en-US" sz="1400" dirty="0" err="1"/>
              <a:t>Raffel</a:t>
            </a:r>
            <a:r>
              <a:rPr lang="en-US" sz="1400" dirty="0"/>
              <a:t> et al., 2019).</a:t>
            </a:r>
          </a:p>
          <a:p>
            <a:pPr marL="285750" indent="-285750">
              <a:lnSpc>
                <a:spcPct val="150000"/>
              </a:lnSpc>
              <a:buFont typeface="Wingdings" panose="05000000000000000000" pitchFamily="2" charset="2"/>
              <a:buChar char="Ø"/>
            </a:pPr>
            <a:r>
              <a:rPr lang="en-US" sz="1400" dirty="0"/>
              <a:t>Task-Agnostic Models: Standardized "text-to-text" interfaces and models like GPT-3 (Brown et al., 2020) enable zero-shot transfer and outperform specialized models.</a:t>
            </a:r>
          </a:p>
          <a:p>
            <a:pPr>
              <a:lnSpc>
                <a:spcPct val="150000"/>
              </a:lnSpc>
            </a:pPr>
            <a:endParaRPr lang="en-US" sz="1400" dirty="0"/>
          </a:p>
          <a:p>
            <a:pPr>
              <a:lnSpc>
                <a:spcPct val="150000"/>
              </a:lnSpc>
            </a:pPr>
            <a:r>
              <a:rPr lang="en-US" sz="1400" b="1" dirty="0"/>
              <a:t>Early Efforts and Recent Advances</a:t>
            </a:r>
          </a:p>
          <a:p>
            <a:pPr marL="285750" indent="-285750">
              <a:lnSpc>
                <a:spcPct val="150000"/>
              </a:lnSpc>
              <a:buFont typeface="Wingdings" panose="05000000000000000000" pitchFamily="2" charset="2"/>
              <a:buChar char="Ø"/>
            </a:pPr>
            <a:r>
              <a:rPr lang="en-US" sz="1400" dirty="0"/>
              <a:t> Image Representation Learning: Techniques evolved from Mori et al. (1999) to Li et al. (2017), incorporating multimodal and CNN-based methods for predicting text from images.</a:t>
            </a:r>
          </a:p>
          <a:p>
            <a:pPr marL="285750" indent="-285750">
              <a:lnSpc>
                <a:spcPct val="150000"/>
              </a:lnSpc>
              <a:buFont typeface="Wingdings" panose="05000000000000000000" pitchFamily="2" charset="2"/>
              <a:buChar char="Ø"/>
            </a:pPr>
            <a:r>
              <a:rPr lang="en-US" sz="1400" dirty="0"/>
              <a:t>Transformer-Based Models: </a:t>
            </a:r>
            <a:r>
              <a:rPr lang="en-US" sz="1400" dirty="0" err="1"/>
              <a:t>VirTex</a:t>
            </a:r>
            <a:r>
              <a:rPr lang="en-US" sz="1400" dirty="0"/>
              <a:t>, ICMLM, and </a:t>
            </a:r>
            <a:r>
              <a:rPr lang="en-US" sz="1400" dirty="0" err="1"/>
              <a:t>ConVIRT</a:t>
            </a:r>
            <a:r>
              <a:rPr lang="en-US" sz="1400" dirty="0"/>
              <a:t> demonstrate the potential but lag in performance on benchmarks like ImageNet.</a:t>
            </a:r>
          </a:p>
        </p:txBody>
      </p:sp>
    </p:spTree>
    <p:extLst>
      <p:ext uri="{BB962C8B-B14F-4D97-AF65-F5344CB8AC3E}">
        <p14:creationId xmlns:p14="http://schemas.microsoft.com/office/powerpoint/2010/main" val="228319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088CC0-7897-FA6F-7716-D6CC5B3FE6E0}"/>
              </a:ext>
            </a:extLst>
          </p:cNvPr>
          <p:cNvSpPr txBox="1"/>
          <p:nvPr/>
        </p:nvSpPr>
        <p:spPr>
          <a:xfrm>
            <a:off x="923731" y="1427275"/>
            <a:ext cx="10944808" cy="3792320"/>
          </a:xfrm>
          <a:prstGeom prst="rect">
            <a:avLst/>
          </a:prstGeom>
          <a:noFill/>
        </p:spPr>
        <p:txBody>
          <a:bodyPr wrap="square">
            <a:spAutoFit/>
          </a:bodyPr>
          <a:lstStyle/>
          <a:p>
            <a:pPr marL="285750" indent="-285750">
              <a:lnSpc>
                <a:spcPct val="150000"/>
              </a:lnSpc>
              <a:buFont typeface="Wingdings" panose="05000000000000000000" pitchFamily="2" charset="2"/>
              <a:buChar char="Ø"/>
            </a:pPr>
            <a:endParaRPr lang="en-US" sz="1800" dirty="0"/>
          </a:p>
          <a:p>
            <a:pPr marL="285750" indent="-285750">
              <a:lnSpc>
                <a:spcPct val="150000"/>
              </a:lnSpc>
              <a:buFont typeface="Wingdings" panose="05000000000000000000" pitchFamily="2" charset="2"/>
              <a:buChar char="Ø"/>
            </a:pPr>
            <a:endParaRPr lang="en-US" sz="1800" dirty="0"/>
          </a:p>
          <a:p>
            <a:pPr>
              <a:lnSpc>
                <a:spcPct val="150000"/>
              </a:lnSpc>
            </a:pPr>
            <a:r>
              <a:rPr lang="en-US" sz="1400" b="1" dirty="0"/>
              <a:t>Targeted Weak Supervision</a:t>
            </a:r>
          </a:p>
          <a:p>
            <a:pPr marL="285750" indent="-285750">
              <a:lnSpc>
                <a:spcPct val="150000"/>
              </a:lnSpc>
              <a:buFont typeface="Wingdings" panose="05000000000000000000" pitchFamily="2" charset="2"/>
              <a:buChar char="Ø"/>
            </a:pPr>
            <a:r>
              <a:rPr lang="en-US" sz="1400" dirty="0"/>
              <a:t>Improved Performance: Mahajan et al. (2018) showed Instagram hashtag prediction boosts accuracy. Kolesnikov et al. (2019) and </a:t>
            </a:r>
            <a:r>
              <a:rPr lang="en-US" sz="1400" dirty="0" err="1"/>
              <a:t>Dosovitskiy</a:t>
            </a:r>
            <a:r>
              <a:rPr lang="en-US" sz="1400" dirty="0"/>
              <a:t> et al. (2020) achieved gains using the JFT-300M dataset.</a:t>
            </a:r>
          </a:p>
          <a:p>
            <a:pPr>
              <a:lnSpc>
                <a:spcPct val="150000"/>
              </a:lnSpc>
            </a:pPr>
            <a:endParaRPr lang="en-US" sz="1400" dirty="0"/>
          </a:p>
          <a:p>
            <a:pPr>
              <a:lnSpc>
                <a:spcPct val="150000"/>
              </a:lnSpc>
            </a:pPr>
            <a:r>
              <a:rPr lang="en-US" sz="1400" b="1" dirty="0"/>
              <a:t>Comparison and CLIP's Contributions</a:t>
            </a:r>
          </a:p>
          <a:p>
            <a:pPr marL="285750" indent="-285750">
              <a:lnSpc>
                <a:spcPct val="150000"/>
              </a:lnSpc>
              <a:buFont typeface="Wingdings" panose="05000000000000000000" pitchFamily="2" charset="2"/>
              <a:buChar char="Ø"/>
            </a:pPr>
            <a:r>
              <a:rPr lang="en-US" sz="1400" dirty="0"/>
              <a:t>Balancing Supervision: Combining supervised "gold-labels" and raw text.</a:t>
            </a:r>
          </a:p>
          <a:p>
            <a:pPr marL="285750" indent="-285750">
              <a:lnSpc>
                <a:spcPct val="150000"/>
              </a:lnSpc>
              <a:buFont typeface="Wingdings" panose="05000000000000000000" pitchFamily="2" charset="2"/>
              <a:buChar char="Ø"/>
            </a:pPr>
            <a:r>
              <a:rPr lang="en-US" sz="1400" dirty="0"/>
              <a:t>Scale Differences: Earlier models trained on billions of images, newer models like CLIP trained on fewer images but more efficiently.</a:t>
            </a:r>
          </a:p>
          <a:p>
            <a:pPr marL="285750" indent="-285750">
              <a:lnSpc>
                <a:spcPct val="150000"/>
              </a:lnSpc>
              <a:buFont typeface="Wingdings" panose="05000000000000000000" pitchFamily="2" charset="2"/>
              <a:buChar char="Ø"/>
            </a:pPr>
            <a:r>
              <a:rPr lang="en-US" sz="1400" dirty="0"/>
              <a:t>CLIP's Efficiency: Uses 400 million (image, text) pairs, scales predictably with compute, and achieves competitive performance across tasks.</a:t>
            </a:r>
          </a:p>
          <a:p>
            <a:pPr marL="285750" indent="-285750">
              <a:lnSpc>
                <a:spcPct val="150000"/>
              </a:lnSpc>
              <a:buFont typeface="Wingdings" panose="05000000000000000000" pitchFamily="2" charset="2"/>
              <a:buChar char="Ø"/>
            </a:pPr>
            <a:r>
              <a:rPr lang="en-US" sz="1400" dirty="0"/>
              <a:t>Versatility: CLIP performs OCR, geo-localization, and action recognition, demonstrating robustness and efficiency.</a:t>
            </a:r>
          </a:p>
        </p:txBody>
      </p:sp>
      <p:sp>
        <p:nvSpPr>
          <p:cNvPr id="4" name="Title 1">
            <a:extLst>
              <a:ext uri="{FF2B5EF4-FFF2-40B4-BE49-F238E27FC236}">
                <a16:creationId xmlns:a16="http://schemas.microsoft.com/office/drawing/2014/main" id="{6E33EBB4-1066-65E6-9BC3-055CBF8BB109}"/>
              </a:ext>
            </a:extLst>
          </p:cNvPr>
          <p:cNvSpPr txBox="1">
            <a:spLocks/>
          </p:cNvSpPr>
          <p:nvPr/>
        </p:nvSpPr>
        <p:spPr>
          <a:xfrm>
            <a:off x="1371600" y="405881"/>
            <a:ext cx="9601200" cy="629816"/>
          </a:xfrm>
          <a:prstGeom prst="rect">
            <a:avLst/>
          </a:prstGeom>
        </p:spPr>
        <p:txBody>
          <a:bodyPr>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b="1" dirty="0" err="1"/>
              <a:t>Cont</a:t>
            </a:r>
            <a:r>
              <a:rPr lang="en-US" b="1" dirty="0"/>
              <a:t>…</a:t>
            </a:r>
          </a:p>
        </p:txBody>
      </p:sp>
    </p:spTree>
    <p:extLst>
      <p:ext uri="{BB962C8B-B14F-4D97-AF65-F5344CB8AC3E}">
        <p14:creationId xmlns:p14="http://schemas.microsoft.com/office/powerpoint/2010/main" val="266621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07B1-A290-5EE5-24BA-2C9FF3F2953F}"/>
              </a:ext>
            </a:extLst>
          </p:cNvPr>
          <p:cNvSpPr>
            <a:spLocks noGrp="1"/>
          </p:cNvSpPr>
          <p:nvPr>
            <p:ph type="title"/>
          </p:nvPr>
        </p:nvSpPr>
        <p:spPr/>
        <p:txBody>
          <a:bodyPr>
            <a:normAutofit/>
          </a:bodyPr>
          <a:lstStyle/>
          <a:p>
            <a:r>
              <a:rPr lang="en-US" sz="4000" b="1" dirty="0"/>
              <a:t>Proposed Approach for Semantic Image Generation and Editing</a:t>
            </a:r>
          </a:p>
        </p:txBody>
      </p:sp>
      <p:sp>
        <p:nvSpPr>
          <p:cNvPr id="4" name="TextBox 3">
            <a:extLst>
              <a:ext uri="{FF2B5EF4-FFF2-40B4-BE49-F238E27FC236}">
                <a16:creationId xmlns:a16="http://schemas.microsoft.com/office/drawing/2014/main" id="{71D4F059-CBA0-6136-80E5-55F9318D7025}"/>
              </a:ext>
            </a:extLst>
          </p:cNvPr>
          <p:cNvSpPr txBox="1"/>
          <p:nvPr/>
        </p:nvSpPr>
        <p:spPr>
          <a:xfrm>
            <a:off x="7656157" y="1856244"/>
            <a:ext cx="4116743" cy="2119876"/>
          </a:xfrm>
          <a:prstGeom prst="rect">
            <a:avLst/>
          </a:prstGeom>
          <a:noFill/>
          <a:ln w="3175">
            <a:solidFill>
              <a:schemeClr val="tx1"/>
            </a:solidFill>
          </a:ln>
        </p:spPr>
        <p:txBody>
          <a:bodyPr wrap="square">
            <a:spAutoFit/>
          </a:bodyPr>
          <a:lstStyle/>
          <a:p>
            <a:pPr marR="0" lvl="0">
              <a:lnSpc>
                <a:spcPct val="150000"/>
              </a:lnSpc>
              <a:spcBef>
                <a:spcPts val="0"/>
              </a:spcBef>
              <a:spcAft>
                <a:spcPts val="0"/>
              </a:spcAft>
              <a:tabLst>
                <a:tab pos="457200" algn="l"/>
              </a:tabLst>
            </a:pPr>
            <a:r>
              <a:rPr lang="en-US" sz="1800" dirty="0">
                <a:effectLst/>
                <a:latin typeface="Times New Roman" panose="02020603050405020304" pitchFamily="18" charset="0"/>
                <a:ea typeface="Times New Roman" panose="02020603050405020304" pitchFamily="18" charset="0"/>
              </a:rPr>
              <a:t>Contributions of our methodology :</a:t>
            </a:r>
            <a:endParaRPr lang="en-US" dirty="0">
              <a:latin typeface="Times New Roman" panose="02020603050405020304" pitchFamily="18" charset="0"/>
              <a:ea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Ø"/>
              <a:tabLst>
                <a:tab pos="457200" algn="l"/>
              </a:tabLst>
            </a:pPr>
            <a:r>
              <a:rPr lang="en-US" sz="1800" dirty="0">
                <a:effectLst/>
                <a:latin typeface="Times New Roman" panose="02020603050405020304" pitchFamily="18" charset="0"/>
                <a:ea typeface="Times New Roman" panose="02020603050405020304" pitchFamily="18" charset="0"/>
              </a:rPr>
              <a:t>High Visual Quality</a:t>
            </a:r>
          </a:p>
          <a:p>
            <a:pPr marL="285750" marR="0" lvl="0" indent="-285750">
              <a:lnSpc>
                <a:spcPct val="150000"/>
              </a:lnSpc>
              <a:spcBef>
                <a:spcPts val="0"/>
              </a:spcBef>
              <a:spcAft>
                <a:spcPts val="0"/>
              </a:spcAft>
              <a:buFont typeface="Wingdings" panose="05000000000000000000" pitchFamily="2" charset="2"/>
              <a:buChar char="Ø"/>
              <a:tabLst>
                <a:tab pos="457200" algn="l"/>
              </a:tabLst>
            </a:pPr>
            <a:r>
              <a:rPr lang="en-US" sz="1800" dirty="0">
                <a:effectLst/>
                <a:latin typeface="Times New Roman" panose="02020603050405020304" pitchFamily="18" charset="0"/>
                <a:ea typeface="Times New Roman" panose="02020603050405020304" pitchFamily="18" charset="0"/>
              </a:rPr>
              <a:t>Semantic Fidelity</a:t>
            </a:r>
          </a:p>
          <a:p>
            <a:pPr marL="285750" marR="0" lvl="0" indent="-285750">
              <a:lnSpc>
                <a:spcPct val="150000"/>
              </a:lnSpc>
              <a:spcBef>
                <a:spcPts val="0"/>
              </a:spcBef>
              <a:spcAft>
                <a:spcPts val="0"/>
              </a:spcAft>
              <a:buFont typeface="Wingdings" panose="05000000000000000000" pitchFamily="2" charset="2"/>
              <a:buChar char="Ø"/>
              <a:tabLst>
                <a:tab pos="457200" algn="l"/>
              </a:tabLst>
            </a:pPr>
            <a:r>
              <a:rPr lang="en-US" sz="1800" dirty="0">
                <a:effectLst/>
                <a:latin typeface="Times New Roman" panose="02020603050405020304" pitchFamily="18" charset="0"/>
                <a:ea typeface="Times New Roman" panose="02020603050405020304" pitchFamily="18" charset="0"/>
              </a:rPr>
              <a:t>Efficiency: </a:t>
            </a:r>
          </a:p>
          <a:p>
            <a:pPr marL="285750" marR="0" lvl="0" indent="-285750">
              <a:lnSpc>
                <a:spcPct val="150000"/>
              </a:lnSpc>
              <a:spcBef>
                <a:spcPts val="0"/>
              </a:spcBef>
              <a:spcAft>
                <a:spcPts val="0"/>
              </a:spcAft>
              <a:buFont typeface="Wingdings" panose="05000000000000000000" pitchFamily="2" charset="2"/>
              <a:buChar char="Ø"/>
              <a:tabLst>
                <a:tab pos="457200" algn="l"/>
              </a:tabLst>
            </a:pPr>
            <a:r>
              <a:rPr lang="en-US" sz="1800" dirty="0">
                <a:effectLst/>
                <a:latin typeface="Times New Roman" panose="02020603050405020304" pitchFamily="18" charset="0"/>
                <a:ea typeface="Times New Roman" panose="02020603050405020304" pitchFamily="18" charset="0"/>
              </a:rPr>
              <a:t>Open Development and Research</a:t>
            </a:r>
            <a:endParaRPr lang="en-US" dirty="0"/>
          </a:p>
        </p:txBody>
      </p:sp>
      <p:sp>
        <p:nvSpPr>
          <p:cNvPr id="6" name="TextBox 5">
            <a:extLst>
              <a:ext uri="{FF2B5EF4-FFF2-40B4-BE49-F238E27FC236}">
                <a16:creationId xmlns:a16="http://schemas.microsoft.com/office/drawing/2014/main" id="{97727CF7-5AD3-DE02-5329-626235B5E610}"/>
              </a:ext>
            </a:extLst>
          </p:cNvPr>
          <p:cNvSpPr txBox="1"/>
          <p:nvPr/>
        </p:nvSpPr>
        <p:spPr>
          <a:xfrm>
            <a:off x="1296178" y="1856244"/>
            <a:ext cx="6097554" cy="4524315"/>
          </a:xfrm>
          <a:prstGeom prst="rect">
            <a:avLst/>
          </a:prstGeom>
          <a:noFill/>
          <a:ln w="3175">
            <a:solidFill>
              <a:schemeClr val="tx1"/>
            </a:solidFill>
          </a:ln>
        </p:spPr>
        <p:txBody>
          <a:bodyPr wrap="square">
            <a:spAutoFit/>
          </a:bodyPr>
          <a:lstStyle/>
          <a:p>
            <a:pPr marL="285750" indent="-285750">
              <a:buFont typeface="Wingdings" panose="05000000000000000000" pitchFamily="2" charset="2"/>
              <a:buChar char="Ø"/>
            </a:pPr>
            <a:r>
              <a:rPr lang="en-US" dirty="0"/>
              <a:t>Unified Approach: Combines a pretrained joint image-text encoder with an image generative model.</a:t>
            </a:r>
          </a:p>
          <a:p>
            <a:pPr marL="285750" indent="-285750">
              <a:buFont typeface="Wingdings" panose="05000000000000000000" pitchFamily="2" charset="2"/>
              <a:buChar char="Ø"/>
            </a:pPr>
            <a:r>
              <a:rPr lang="en-US" dirty="0"/>
              <a:t>Methodology:</a:t>
            </a:r>
          </a:p>
          <a:p>
            <a:pPr marL="742950" lvl="1" indent="-285750">
              <a:buFont typeface="Arial" panose="020B0604020202020204" pitchFamily="34" charset="0"/>
              <a:buChar char="•"/>
            </a:pPr>
            <a:r>
              <a:rPr lang="en-US" dirty="0"/>
              <a:t>Uses the multimodal encoder to define a loss function evaluating (text, image) pair similarity.</a:t>
            </a:r>
          </a:p>
          <a:p>
            <a:pPr marL="742950" lvl="1" indent="-285750">
              <a:buFont typeface="Arial" panose="020B0604020202020204" pitchFamily="34" charset="0"/>
              <a:buChar char="•"/>
            </a:pPr>
            <a:r>
              <a:rPr lang="en-US" dirty="0"/>
              <a:t>Iteratively updates the latent space of the image generator to minimize this loss.</a:t>
            </a:r>
          </a:p>
          <a:p>
            <a:pPr marL="285750" indent="-285750">
              <a:buFont typeface="Wingdings" panose="05000000000000000000" pitchFamily="2" charset="2"/>
              <a:buChar char="Ø"/>
            </a:pPr>
            <a:r>
              <a:rPr lang="en-US" dirty="0"/>
              <a:t>Generation vs. Editing:</a:t>
            </a:r>
          </a:p>
          <a:p>
            <a:pPr marL="742950" lvl="1" indent="-285750">
              <a:buFont typeface="Arial" panose="020B0604020202020204" pitchFamily="34" charset="0"/>
              <a:buChar char="•"/>
            </a:pPr>
            <a:r>
              <a:rPr lang="en-US" dirty="0"/>
              <a:t>For generation, initialize with random noise.</a:t>
            </a:r>
          </a:p>
          <a:p>
            <a:pPr marL="742950" lvl="1" indent="-285750">
              <a:buFont typeface="Arial" panose="020B0604020202020204" pitchFamily="34" charset="0"/>
              <a:buChar char="•"/>
            </a:pPr>
            <a:r>
              <a:rPr lang="en-US" dirty="0"/>
              <a:t>For editing, initialize with a specific image.</a:t>
            </a:r>
          </a:p>
          <a:p>
            <a:pPr marL="285750" indent="-285750">
              <a:buFont typeface="Wingdings" panose="05000000000000000000" pitchFamily="2" charset="2"/>
              <a:buChar char="Ø"/>
            </a:pPr>
            <a:r>
              <a:rPr lang="en-US" dirty="0"/>
              <a:t>Advantages:</a:t>
            </a:r>
          </a:p>
          <a:p>
            <a:pPr marL="742950" lvl="1" indent="-285750">
              <a:buFont typeface="Arial" panose="020B0604020202020204" pitchFamily="34" charset="0"/>
              <a:buChar char="•"/>
            </a:pPr>
            <a:r>
              <a:rPr lang="en-US" dirty="0"/>
              <a:t> No additional training required.</a:t>
            </a:r>
          </a:p>
          <a:p>
            <a:pPr marL="742950" lvl="1" indent="-285750">
              <a:buFont typeface="Arial" panose="020B0604020202020204" pitchFamily="34" charset="0"/>
              <a:buChar char="•"/>
            </a:pPr>
            <a:r>
              <a:rPr lang="en-US" dirty="0"/>
              <a:t> Utilizes existing pretrained models.</a:t>
            </a:r>
          </a:p>
          <a:p>
            <a:pPr marL="742950" lvl="1" indent="-285750">
              <a:buFont typeface="Arial" panose="020B0604020202020204" pitchFamily="34" charset="0"/>
              <a:buChar char="•"/>
            </a:pPr>
            <a:r>
              <a:rPr lang="en-US" dirty="0"/>
              <a:t> More efficient than methods requiring training from scratch (e.g., Liu et al., Ramesh et al., Nichol et al.).</a:t>
            </a:r>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993D3F4E-B25D-703B-3C47-545B5E496871}"/>
              </a:ext>
            </a:extLst>
          </p:cNvPr>
          <p:cNvSpPr txBox="1"/>
          <p:nvPr/>
        </p:nvSpPr>
        <p:spPr>
          <a:xfrm>
            <a:off x="7656156" y="4260683"/>
            <a:ext cx="4116743" cy="2119042"/>
          </a:xfrm>
          <a:prstGeom prst="rect">
            <a:avLst/>
          </a:prstGeom>
          <a:noFill/>
          <a:ln w="3175">
            <a:solidFill>
              <a:schemeClr val="tx1"/>
            </a:solidFill>
          </a:ln>
        </p:spPr>
        <p:txBody>
          <a:bodyPr wrap="square">
            <a:spAutoFit/>
          </a:bodyPr>
          <a:lstStyle/>
          <a:p>
            <a:pPr marR="0" lvl="0">
              <a:lnSpc>
                <a:spcPct val="150000"/>
              </a:lnSpc>
              <a:spcBef>
                <a:spcPts val="0"/>
              </a:spcBef>
              <a:spcAft>
                <a:spcPts val="0"/>
              </a:spcAft>
              <a:tabLst>
                <a:tab pos="457200" algn="l"/>
              </a:tabLst>
            </a:pPr>
            <a:r>
              <a:rPr lang="en-US" dirty="0">
                <a:latin typeface="Times New Roman" panose="02020603050405020304" pitchFamily="18" charset="0"/>
              </a:rPr>
              <a:t>Propose Model:</a:t>
            </a:r>
          </a:p>
          <a:p>
            <a:pPr marL="285750" marR="0" lvl="0" indent="-285750">
              <a:lnSpc>
                <a:spcPct val="150000"/>
              </a:lnSpc>
              <a:spcBef>
                <a:spcPts val="0"/>
              </a:spcBef>
              <a:spcAft>
                <a:spcPts val="0"/>
              </a:spcAft>
              <a:buFont typeface="Wingdings" panose="05000000000000000000" pitchFamily="2" charset="2"/>
              <a:buChar char="Ø"/>
              <a:tabLst>
                <a:tab pos="457200" algn="l"/>
              </a:tabLst>
            </a:pPr>
            <a:r>
              <a:rPr lang="en-US" dirty="0">
                <a:latin typeface="Times New Roman" panose="02020603050405020304" pitchFamily="18" charset="0"/>
              </a:rPr>
              <a:t>Text to Image Synthesis Using Multimodal (VQGAN + CLIP) Architectures</a:t>
            </a:r>
          </a:p>
          <a:p>
            <a:pPr marR="0" lvl="0">
              <a:lnSpc>
                <a:spcPct val="150000"/>
              </a:lnSpc>
              <a:spcBef>
                <a:spcPts val="0"/>
              </a:spcBef>
              <a:spcAft>
                <a:spcPts val="0"/>
              </a:spcAft>
              <a:tabLst>
                <a:tab pos="457200" algn="l"/>
              </a:tabLst>
            </a:pPr>
            <a:endParaRPr lang="en-US" dirty="0"/>
          </a:p>
        </p:txBody>
      </p:sp>
    </p:spTree>
    <p:extLst>
      <p:ext uri="{BB962C8B-B14F-4D97-AF65-F5344CB8AC3E}">
        <p14:creationId xmlns:p14="http://schemas.microsoft.com/office/powerpoint/2010/main" val="1935043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CLIP (Contrastive Language-Image Pre-training)</a:t>
            </a:r>
          </a:p>
        </p:txBody>
      </p:sp>
      <p:pic>
        <p:nvPicPr>
          <p:cNvPr id="6" name="Picture 5">
            <a:extLst>
              <a:ext uri="{FF2B5EF4-FFF2-40B4-BE49-F238E27FC236}">
                <a16:creationId xmlns:a16="http://schemas.microsoft.com/office/drawing/2014/main" id="{16CCC5E9-AF41-AF79-6123-89F8595B1FF4}"/>
              </a:ext>
            </a:extLst>
          </p:cNvPr>
          <p:cNvPicPr>
            <a:picLocks noChangeAspect="1"/>
          </p:cNvPicPr>
          <p:nvPr/>
        </p:nvPicPr>
        <p:blipFill>
          <a:blip r:embed="rId2"/>
          <a:stretch>
            <a:fillRect/>
          </a:stretch>
        </p:blipFill>
        <p:spPr>
          <a:xfrm>
            <a:off x="970384" y="2268809"/>
            <a:ext cx="5348235" cy="2919011"/>
          </a:xfrm>
          <a:prstGeom prst="rect">
            <a:avLst/>
          </a:prstGeom>
          <a:ln w="6350">
            <a:solidFill>
              <a:schemeClr val="tx1"/>
            </a:solidFill>
          </a:ln>
        </p:spPr>
      </p:pic>
      <p:pic>
        <p:nvPicPr>
          <p:cNvPr id="7" name="Picture 6">
            <a:extLst>
              <a:ext uri="{FF2B5EF4-FFF2-40B4-BE49-F238E27FC236}">
                <a16:creationId xmlns:a16="http://schemas.microsoft.com/office/drawing/2014/main" id="{D66ECF19-AAE1-F5E6-3B0F-39E71203E8CF}"/>
              </a:ext>
            </a:extLst>
          </p:cNvPr>
          <p:cNvPicPr>
            <a:picLocks noChangeAspect="1"/>
          </p:cNvPicPr>
          <p:nvPr/>
        </p:nvPicPr>
        <p:blipFill>
          <a:blip r:embed="rId3"/>
          <a:stretch>
            <a:fillRect/>
          </a:stretch>
        </p:blipFill>
        <p:spPr>
          <a:xfrm>
            <a:off x="6318619" y="3428999"/>
            <a:ext cx="5635255" cy="3288925"/>
          </a:xfrm>
          <a:prstGeom prst="rect">
            <a:avLst/>
          </a:prstGeom>
          <a:ln w="3175">
            <a:solidFill>
              <a:schemeClr val="tx1"/>
            </a:solidFill>
          </a:ln>
        </p:spPr>
      </p:pic>
      <p:sp>
        <p:nvSpPr>
          <p:cNvPr id="9" name="TextBox 8">
            <a:extLst>
              <a:ext uri="{FF2B5EF4-FFF2-40B4-BE49-F238E27FC236}">
                <a16:creationId xmlns:a16="http://schemas.microsoft.com/office/drawing/2014/main" id="{08C79A88-3A44-ABBF-8978-5382C1B54ACA}"/>
              </a:ext>
            </a:extLst>
          </p:cNvPr>
          <p:cNvSpPr txBox="1"/>
          <p:nvPr/>
        </p:nvSpPr>
        <p:spPr>
          <a:xfrm>
            <a:off x="6430586" y="1859339"/>
            <a:ext cx="6097554" cy="1569660"/>
          </a:xfrm>
          <a:prstGeom prst="rect">
            <a:avLst/>
          </a:prstGeom>
          <a:noFill/>
        </p:spPr>
        <p:txBody>
          <a:bodyPr wrap="square">
            <a:spAutoFit/>
          </a:bodyPr>
          <a:lstStyle/>
          <a:p>
            <a:pPr marL="0" marR="0">
              <a:lnSpc>
                <a:spcPts val="2400"/>
              </a:lnSpc>
              <a:spcBef>
                <a:spcPts val="2570"/>
              </a:spcBef>
              <a:spcAft>
                <a:spcPts val="0"/>
              </a:spcAft>
            </a:pPr>
            <a:r>
              <a:rPr lang="en-US" sz="1600" b="1" spc="-5" dirty="0" err="1">
                <a:solidFill>
                  <a:srgbClr val="242424"/>
                </a:solidFill>
                <a:effectLst/>
                <a:latin typeface="Georgia" panose="02040502050405020303" pitchFamily="18" charset="0"/>
                <a:ea typeface="Times New Roman" panose="02020603050405020304" pitchFamily="18" charset="0"/>
              </a:rPr>
              <a:t>DataSet</a:t>
            </a:r>
            <a:r>
              <a:rPr lang="en-US" sz="2400" b="1" spc="-5" dirty="0">
                <a:solidFill>
                  <a:srgbClr val="242424"/>
                </a:solidFill>
                <a:effectLst/>
                <a:latin typeface="Georgia" panose="02040502050405020303"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nSpc>
                <a:spcPts val="2400"/>
              </a:lnSpc>
              <a:spcBef>
                <a:spcPts val="0"/>
              </a:spcBef>
              <a:spcAft>
                <a:spcPts val="0"/>
              </a:spcAft>
            </a:pPr>
            <a:r>
              <a:rPr lang="en-US" sz="1800" spc="-5" dirty="0">
                <a:solidFill>
                  <a:srgbClr val="242424"/>
                </a:solidFill>
                <a:effectLst/>
                <a:highlight>
                  <a:srgbClr val="FFFFFF"/>
                </a:highlight>
                <a:latin typeface="Times New Roman" panose="02020603050405020304" pitchFamily="18" charset="0"/>
                <a:ea typeface="Times New Roman" panose="02020603050405020304" pitchFamily="18" charset="0"/>
              </a:rPr>
              <a:t> </a:t>
            </a:r>
            <a:endParaRPr lang="en-US" sz="1800" dirty="0">
              <a:effectLst/>
              <a:highlight>
                <a:srgbClr val="FFFFFF"/>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Size: 400 million (image, text) pairs.</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Source: Collected from publicly available internet data.</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Variety: Includes diverse content types and linguistic expressions, </a:t>
            </a:r>
          </a:p>
          <a:p>
            <a:pPr marR="0" lvl="0">
              <a:spcBef>
                <a:spcPts val="0"/>
              </a:spcBef>
              <a:spcAft>
                <a:spcPts val="0"/>
              </a:spcAft>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providing a rich source of supervision across many visual concepts.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2441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1B0A-DC39-DD89-B1B9-0003FC355B3C}"/>
              </a:ext>
            </a:extLst>
          </p:cNvPr>
          <p:cNvSpPr>
            <a:spLocks noGrp="1"/>
          </p:cNvSpPr>
          <p:nvPr>
            <p:ph type="title"/>
          </p:nvPr>
        </p:nvSpPr>
        <p:spPr/>
        <p:txBody>
          <a:bodyPr>
            <a:normAutofit/>
          </a:bodyPr>
          <a:lstStyle/>
          <a:p>
            <a:r>
              <a:rPr lang="en-US" dirty="0"/>
              <a:t>VQGAN (Vector Quantized Generative Adversarial Network)</a:t>
            </a:r>
          </a:p>
        </p:txBody>
      </p:sp>
      <p:pic>
        <p:nvPicPr>
          <p:cNvPr id="3" name="Picture 2" descr="vqgan">
            <a:extLst>
              <a:ext uri="{FF2B5EF4-FFF2-40B4-BE49-F238E27FC236}">
                <a16:creationId xmlns:a16="http://schemas.microsoft.com/office/drawing/2014/main" id="{93D788A2-3A0A-AF53-2518-6515E44555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8427" y="2392161"/>
            <a:ext cx="10202830" cy="3977128"/>
          </a:xfrm>
          <a:prstGeom prst="rect">
            <a:avLst/>
          </a:prstGeom>
          <a:noFill/>
          <a:ln>
            <a:noFill/>
          </a:ln>
        </p:spPr>
      </p:pic>
    </p:spTree>
    <p:extLst>
      <p:ext uri="{BB962C8B-B14F-4D97-AF65-F5344CB8AC3E}">
        <p14:creationId xmlns:p14="http://schemas.microsoft.com/office/powerpoint/2010/main" val="208496342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656</TotalTime>
  <Words>2112</Words>
  <Application>Microsoft Office PowerPoint</Application>
  <PresentationFormat>Widescreen</PresentationFormat>
  <Paragraphs>166</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Franklin Gothic Book</vt:lpstr>
      <vt:lpstr>Georgia</vt:lpstr>
      <vt:lpstr>Maven Pro</vt:lpstr>
      <vt:lpstr>Nunito</vt:lpstr>
      <vt:lpstr>Symbol</vt:lpstr>
      <vt:lpstr>Times New Roman</vt:lpstr>
      <vt:lpstr>Wingdings</vt:lpstr>
      <vt:lpstr>Crop</vt:lpstr>
      <vt:lpstr>Text-to-Image Generation with Deep Learning Models: Exploring the Potential of VQGAN and CLIP</vt:lpstr>
      <vt:lpstr>Abstract</vt:lpstr>
      <vt:lpstr>Introduction</vt:lpstr>
      <vt:lpstr>PowerPoint Presentation</vt:lpstr>
      <vt:lpstr>Motivation &amp; Literature Survey</vt:lpstr>
      <vt:lpstr>PowerPoint Presentation</vt:lpstr>
      <vt:lpstr>Proposed Approach for Semantic Image Generation and Editing</vt:lpstr>
      <vt:lpstr>CLIP (Contrastive Language-Image Pre-training)</vt:lpstr>
      <vt:lpstr>VQGAN (Vector Quantized Generative Adversarial Network)</vt:lpstr>
      <vt:lpstr>How VQGAN Works?</vt:lpstr>
      <vt:lpstr>Model : CLIP + VQGAN </vt:lpstr>
      <vt:lpstr>PowerPoint Presentation</vt:lpstr>
      <vt:lpstr>Code Snippet </vt:lpstr>
      <vt:lpstr>PowerPoint Presentation</vt:lpstr>
      <vt:lpstr>Image Generation</vt:lpstr>
      <vt:lpstr>PowerPoint Presentation</vt:lpstr>
      <vt:lpstr>PowerPoint Presentation</vt:lpstr>
      <vt:lpstr>PowerPoint Presentation</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Subrat kumar Nanda</dc:creator>
  <cp:lastModifiedBy>Subrat kumar Nanda</cp:lastModifiedBy>
  <cp:revision>2</cp:revision>
  <dcterms:created xsi:type="dcterms:W3CDTF">2024-06-24T19:47:59Z</dcterms:created>
  <dcterms:modified xsi:type="dcterms:W3CDTF">2024-06-25T06:44:56Z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